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a5b41388d48405d" /><Relationship Type="http://schemas.openxmlformats.org/officeDocument/2006/relationships/extended-properties" Target="/docProps/app.xml" Id="Rbeeccb5d55984ae7" /><Relationship Type="http://schemas.openxmlformats.org/officeDocument/2006/relationships/officeDocument" Target="/ppt/presentation.xml" Id="R01535db3e6c243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03a0c4ee9147d4"/>
  </p:sldMasterIdLst>
  <p:notesMasterIdLst>
    <p:notesMasterId xmlns:r="http://schemas.openxmlformats.org/officeDocument/2006/relationships" r:id="R982fdf3538ec40b1"/>
  </p:notesMasterIdLst>
  <p:sldIdLst>
    <p:sldId xmlns:r="http://schemas.openxmlformats.org/officeDocument/2006/relationships" id="256" r:id="Ra7da96a4e6a24480"/>
    <p:sldId xmlns:r="http://schemas.openxmlformats.org/officeDocument/2006/relationships" id="257" r:id="R0d3da4dd04604d40"/>
    <p:sldId xmlns:r="http://schemas.openxmlformats.org/officeDocument/2006/relationships" id="258" r:id="R9a551b0645784552"/>
    <p:sldId xmlns:r="http://schemas.openxmlformats.org/officeDocument/2006/relationships" id="259" r:id="Rd4406d6ea9d149ea"/>
    <p:sldId xmlns:r="http://schemas.openxmlformats.org/officeDocument/2006/relationships" id="260" r:id="Ra9147f253f714fd4"/>
    <p:sldId xmlns:r="http://schemas.openxmlformats.org/officeDocument/2006/relationships" id="261" r:id="R6e4e674868c44e7f"/>
    <p:sldId xmlns:r="http://schemas.openxmlformats.org/officeDocument/2006/relationships" id="262" r:id="R5a0bda7b1ec641a8"/>
    <p:sldId xmlns:r="http://schemas.openxmlformats.org/officeDocument/2006/relationships" id="263" r:id="Ra15ac3f3206048c9"/>
    <p:sldId xmlns:r="http://schemas.openxmlformats.org/officeDocument/2006/relationships" id="264" r:id="R7d9a2bc609174518"/>
    <p:sldId xmlns:r="http://schemas.openxmlformats.org/officeDocument/2006/relationships" id="265" r:id="R5a26678756674ef8"/>
    <p:sldId xmlns:r="http://schemas.openxmlformats.org/officeDocument/2006/relationships" id="266" r:id="Re891cf5eb7d54012"/>
    <p:sldId xmlns:r="http://schemas.openxmlformats.org/officeDocument/2006/relationships" id="267" r:id="R32d153631d554b5d"/>
    <p:sldId xmlns:r="http://schemas.openxmlformats.org/officeDocument/2006/relationships" id="268" r:id="R84f7fc3a0e75409b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f7afd6cda724f49" /><Relationship Type="http://schemas.openxmlformats.org/officeDocument/2006/relationships/slideMaster" Target="/ppt/slideMasters/slideMaster1.xml" Id="Raf03a0c4ee9147d4" /><Relationship Type="http://schemas.openxmlformats.org/officeDocument/2006/relationships/notesMaster" Target="/ppt/notesMasters/notesMaster1.xml" Id="R982fdf3538ec40b1" /><Relationship Type="http://schemas.openxmlformats.org/officeDocument/2006/relationships/presProps" Target="/ppt/presProps.xml" Id="R37fe365532304ab7" /><Relationship Type="http://schemas.openxmlformats.org/officeDocument/2006/relationships/tableStyles" Target="/ppt/tableStyles.xml" Id="Rdc1b777df4444338" /><Relationship Type="http://schemas.openxmlformats.org/officeDocument/2006/relationships/slide" Target="/ppt/slides/slide1.xml" Id="Ra7da96a4e6a24480" /><Relationship Type="http://schemas.openxmlformats.org/officeDocument/2006/relationships/slide" Target="/ppt/slides/slide2.xml" Id="R0d3da4dd04604d40" /><Relationship Type="http://schemas.openxmlformats.org/officeDocument/2006/relationships/slide" Target="/ppt/slides/slide3.xml" Id="R9a551b0645784552" /><Relationship Type="http://schemas.openxmlformats.org/officeDocument/2006/relationships/slide" Target="/ppt/slides/slide4.xml" Id="Rd4406d6ea9d149ea" /><Relationship Type="http://schemas.openxmlformats.org/officeDocument/2006/relationships/slide" Target="/ppt/slides/slide5.xml" Id="Ra9147f253f714fd4" /><Relationship Type="http://schemas.openxmlformats.org/officeDocument/2006/relationships/slide" Target="/ppt/slides/slide6.xml" Id="R6e4e674868c44e7f" /><Relationship Type="http://schemas.openxmlformats.org/officeDocument/2006/relationships/slide" Target="/ppt/slides/slide7.xml" Id="R5a0bda7b1ec641a8" /><Relationship Type="http://schemas.openxmlformats.org/officeDocument/2006/relationships/slide" Target="/ppt/slides/slide8.xml" Id="Ra15ac3f3206048c9" /><Relationship Type="http://schemas.openxmlformats.org/officeDocument/2006/relationships/slide" Target="/ppt/slides/slide9.xml" Id="R7d9a2bc609174518" /><Relationship Type="http://schemas.openxmlformats.org/officeDocument/2006/relationships/slide" Target="/ppt/slides/slide10.xml" Id="R5a26678756674ef8" /><Relationship Type="http://schemas.openxmlformats.org/officeDocument/2006/relationships/slide" Target="/ppt/slides/slide11.xml" Id="Re891cf5eb7d54012" /><Relationship Type="http://schemas.openxmlformats.org/officeDocument/2006/relationships/slide" Target="/ppt/slides/slide12.xml" Id="R32d153631d554b5d" /><Relationship Type="http://schemas.openxmlformats.org/officeDocument/2006/relationships/slide" Target="/ppt/slides/slide13.xml" Id="R84f7fc3a0e75409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7b22a2e651c43d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148239870fc44b7" /><Relationship Type="http://schemas.openxmlformats.org/officeDocument/2006/relationships/notesMaster" Target="/ppt/notesMasters/notesMaster1.xml" Id="R35e7d50bd97a4f9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13a5385f21d4dc1" /><Relationship Type="http://schemas.openxmlformats.org/officeDocument/2006/relationships/notesMaster" Target="/ppt/notesMasters/notesMaster1.xml" Id="R400b96299b224382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6ef7b79c1914851" /><Relationship Type="http://schemas.openxmlformats.org/officeDocument/2006/relationships/notesMaster" Target="/ppt/notesMasters/notesMaster1.xml" Id="R8fde09335ffb4e4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7350ed679754403b" /><Relationship Type="http://schemas.openxmlformats.org/officeDocument/2006/relationships/notesMaster" Target="/ppt/notesMasters/notesMaster1.xml" Id="Re9e4ffe8ffea4fcf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56e47b12243b4d3c" /><Relationship Type="http://schemas.openxmlformats.org/officeDocument/2006/relationships/notesMaster" Target="/ppt/notesMasters/notesMaster1.xml" Id="R78cbd16dfaac457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aead2d7a7034b2f" /><Relationship Type="http://schemas.openxmlformats.org/officeDocument/2006/relationships/notesMaster" Target="/ppt/notesMasters/notesMaster1.xml" Id="Rf8291241500c4b8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deb23fda55d4557" /><Relationship Type="http://schemas.openxmlformats.org/officeDocument/2006/relationships/notesMaster" Target="/ppt/notesMasters/notesMaster1.xml" Id="Radc5441b041e4ae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76a8cb82e8e4b2a" /><Relationship Type="http://schemas.openxmlformats.org/officeDocument/2006/relationships/notesMaster" Target="/ppt/notesMasters/notesMaster1.xml" Id="R8ddb217c8db94ca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96eec0dbcec480a" /><Relationship Type="http://schemas.openxmlformats.org/officeDocument/2006/relationships/notesMaster" Target="/ppt/notesMasters/notesMaster1.xml" Id="R57750b3ff50f447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fadcdd1c6554ab4" /><Relationship Type="http://schemas.openxmlformats.org/officeDocument/2006/relationships/notesMaster" Target="/ppt/notesMasters/notesMaster1.xml" Id="R55013aa451734d2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fc019e4ef514687" /><Relationship Type="http://schemas.openxmlformats.org/officeDocument/2006/relationships/notesMaster" Target="/ppt/notesMasters/notesMaster1.xml" Id="R413b686e9033487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89026e2d9774519" /><Relationship Type="http://schemas.openxmlformats.org/officeDocument/2006/relationships/notesMaster" Target="/ppt/notesMasters/notesMaster1.xml" Id="Ra9134318ad81466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3ffc8d9c0884da8" /><Relationship Type="http://schemas.openxmlformats.org/officeDocument/2006/relationships/notesMaster" Target="/ppt/notesMasters/notesMaster1.xml" Id="Re3e09e29664e4ea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by framing this as a decision meeting, not a product demo. The pilot is a complete external research engagement; later integration is conditional.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Source: Inflection Radar internal report and public-source capability review.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final handoff includes the account portfolio, dossiers, evidence and permission records, assumption and model-task registers, rejected/deferred list, evaluation, and recommendation.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Source: Inflection Radar internal report and public-source capability review.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dossier should expose the source-to-decision chain, evidence tier, restrictions, contradictions, score rationale, reviewer questions, and disposition.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Source: Inflection Radar internal report and public-source capability review.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Compare the portfolio with simple baselines such as financing and clinical-stage lists and, if safely available, an internal target list. The method must add judgment, not decoration.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Source: Inflection Radar internal report and public-source capability review.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by confirming the four immediate inputs. If Will wants technical questions explored now, capture them as discovery items without making them prerequisites for the external pilot.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Source: Inflection Radar internal report and public-source capability review.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for scope, intended reader, public service priorities, and success standard. Explicitly state what approval does not include.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Source: Inflection Radar internal report and public-source capability review.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unpack all mechanics here. This slide proves the diligence points were heard and answered. The next slides show the protected design decisions.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Source: Inflection Radar internal report and public-source capability review.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Public evidence cannot establish clients, conflicts, active pursuits, relationships, economics, ownership, or practice capacity.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Source: Inflection Radar internal report and public-source capability review.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Stress that the portfolio may include hypotheses, but they remain labeled hypotheses. The evidentiary foundation is primary sources and validated records.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Source: Inflection Radar internal report and public-source capability review.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Task selection depends on sensitivity, restrictions, provider terms, retention, training use, accuracy, observability, security, cost, performance, and suitability.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Source: Inflection Radar internal report and public-source capability review.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derived field does not become unrestricted because a model produced it. Later internal work uses Real Chemistry-approved entitlements, systems, retention, and routing.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Source: Inflection Radar internal report and public-source capability review.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Never convert 'not publicly evidenced' into 'does not exist.' Invite internal confirmation and duplication checks.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Source: Inflection Radar internal report and public-source capability review.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Only Discover is in scope now. Qualify requires internal commercial context. Institutionalize requires ownership, approved systems, data, monitoring, and maintenance decisions.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Source: Inflection Radar internal report and public-source capability review.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d18779a524dc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cbaa4aae98f48cf" /><Relationship Type="http://schemas.openxmlformats.org/officeDocument/2006/relationships/slideLayout" Target="/ppt/slideLayouts/slideLayout1.xml" Id="R16f8818181ee44e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f8818181ee44e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9905258334288" /><Relationship Type="http://schemas.openxmlformats.org/officeDocument/2006/relationships/notesSlide" Target="/ppt/notesSlides/notesSlide1.xml" Id="R97b044ef5eee421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07b93862a4160" /><Relationship Type="http://schemas.openxmlformats.org/officeDocument/2006/relationships/notesSlide" Target="/ppt/notesSlides/notesSlide10.xml" Id="R462fd09c165341f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fbc4f6d1e43e5" /><Relationship Type="http://schemas.openxmlformats.org/officeDocument/2006/relationships/notesSlide" Target="/ppt/notesSlides/notesSlide11.xml" Id="R4a8f01bea3624ff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0c4c003cd4d03" /><Relationship Type="http://schemas.openxmlformats.org/officeDocument/2006/relationships/notesSlide" Target="/ppt/notesSlides/notesSlide12.xml" Id="R1967e412514e41d0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95a9b269d4a62" /><Relationship Type="http://schemas.openxmlformats.org/officeDocument/2006/relationships/notesSlide" Target="/ppt/notesSlides/notesSlide13.xml" Id="R8b1f2fd96b9a4c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ba1bcc45e4e16" /><Relationship Type="http://schemas.openxmlformats.org/officeDocument/2006/relationships/notesSlide" Target="/ppt/notesSlides/notesSlide2.xml" Id="R1a7fd818bfaf46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3e19fde8c471f" /><Relationship Type="http://schemas.openxmlformats.org/officeDocument/2006/relationships/notesSlide" Target="/ppt/notesSlides/notesSlide3.xml" Id="Re74f2b91268247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dbf43958144a2" /><Relationship Type="http://schemas.openxmlformats.org/officeDocument/2006/relationships/notesSlide" Target="/ppt/notesSlides/notesSlide4.xml" Id="Rde562e4bb5744c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383f52aae4656" /><Relationship Type="http://schemas.openxmlformats.org/officeDocument/2006/relationships/notesSlide" Target="/ppt/notesSlides/notesSlide5.xml" Id="R92c6e1e8c6e04b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9edd302eb415d" /><Relationship Type="http://schemas.openxmlformats.org/officeDocument/2006/relationships/notesSlide" Target="/ppt/notesSlides/notesSlide6.xml" Id="Rc27f52e8246748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af1eea0a44f87" /><Relationship Type="http://schemas.openxmlformats.org/officeDocument/2006/relationships/notesSlide" Target="/ppt/notesSlides/notesSlide7.xml" Id="R6033b5e9e8f740e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0901afe7b4cc4" /><Relationship Type="http://schemas.openxmlformats.org/officeDocument/2006/relationships/notesSlide" Target="/ppt/notesSlides/notesSlide8.xml" Id="Rab19341f9ea145d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ac6206cf745cf" /><Relationship Type="http://schemas.openxmlformats.org/officeDocument/2006/relationships/notesSlide" Target="/ppt/notesSlides/notesSlide9.xml" Id="Rcc1a46873abd45c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424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9461132-DAD1-4B36-989A-EA77458EC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E6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8896217-B429-46C1-9463-609DA9311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"/>
            <a:ext cx="381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8E6D6"/>
                </a:solidFill>
              </a:defRPr>
            </a:pPr>
            <a:r>
              <a:rPr sz="1050" b="1">
                <a:solidFill>
                  <a:srgbClr val="A8E6D6"/>
                </a:solidFill>
              </a:rPr>
              <a:t>INFLECTION RADAR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2D21B1D-ACF7-4445-A4EB-2D069A66D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76375"/>
            <a:ext cx="7810500" cy="1666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FFFFFF"/>
                </a:solidFill>
              </a:defRPr>
            </a:pPr>
            <a:r>
              <a:rPr sz="4800" b="1">
                <a:solidFill>
                  <a:srgbClr val="FFFFFF"/>
                </a:solidFill>
              </a:rPr>
              <a:t>From signal</a:t>
            </a:r>
          </a:p>
          <a:p xmlns:a="http://schemas.openxmlformats.org/drawingml/2006/main">
            <a:pPr algn="l">
              <a:defRPr sz="4800" b="1">
                <a:solidFill>
                  <a:srgbClr val="FFFFFF"/>
                </a:solidFill>
              </a:defRPr>
            </a:pPr>
            <a:r>
              <a:rPr sz="4800" b="1">
                <a:solidFill>
                  <a:srgbClr val="FFFFFF"/>
                </a:solidFill>
              </a:rPr>
              <a:t>to growth decision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17E98CA-11CA-49D4-A0B5-BD5D28322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0"/>
            <a:ext cx="49530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6B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EF9388B-CDE0-4236-AE78-5D556760A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57625"/>
            <a:ext cx="7524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FFFFF"/>
                </a:solidFill>
              </a:defRPr>
            </a:pPr>
            <a:r>
              <a:rPr sz="1650" b="0">
                <a:solidFill>
                  <a:srgbClr val="FFFFFF"/>
                </a:solidFill>
              </a:rPr>
              <a:t>Pilot 1 architecture for emerging neuropsychiatry opportunity intelligence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653DFB1-42CF-4629-A5C2-5F1B13319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1143000"/>
            <a:ext cx="2000250" cy="2000250"/>
          </a:xfrm>
          <a:prstGeom xmlns:a="http://schemas.openxmlformats.org/drawingml/2006/main" prst="roundRect">
            <a:avLst>
              <a:gd name="adj" fmla="val 8571"/>
            </a:avLst>
          </a:prstGeom>
          <a:solidFill xmlns:a="http://schemas.openxmlformats.org/drawingml/2006/main">
            <a:srgbClr val="006B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4FC061C-2B0B-411B-BB1B-C66C3C16D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1504950"/>
            <a:ext cx="16573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750" b="1">
                <a:solidFill>
                  <a:srgbClr val="FFFFFF"/>
                </a:solidFill>
              </a:defRPr>
            </a:pPr>
            <a:r>
              <a:rPr sz="3750" b="1">
                <a:solidFill>
                  <a:srgbClr val="FFFFFF"/>
                </a:solidFill>
              </a:rPr>
              <a:t>50–75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F58CC69-62FD-4DD3-8FBF-78338945B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190750"/>
            <a:ext cx="1657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A8E6D6"/>
                </a:solidFill>
              </a:defRPr>
            </a:pPr>
            <a:r>
              <a:rPr sz="1350" b="1">
                <a:solidFill>
                  <a:srgbClr val="A8E6D6"/>
                </a:solidFill>
              </a:rPr>
              <a:t>companies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1320DEE-9C09-4B1F-822B-2198DC2FC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705100"/>
            <a:ext cx="16573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12–15</a:t>
            </a:r>
          </a:p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priority accounts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42D7585-C855-4875-8DFC-A43D45045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619750"/>
            <a:ext cx="6381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C8D6D2"/>
                </a:solidFill>
              </a:defRPr>
            </a:pPr>
            <a:r>
              <a:rPr sz="1050" b="0">
                <a:solidFill>
                  <a:srgbClr val="C8D6D2"/>
                </a:solidFill>
              </a:rPr>
              <a:t>Prepared for Will Hargreaves / Real Chemistry</a:t>
            </a:r>
          </a:p>
          <a:p xmlns:a="http://schemas.openxmlformats.org/drawingml/2006/main">
            <a:pPr algn="l">
              <a:defRPr sz="1050" b="0">
                <a:solidFill>
                  <a:srgbClr val="C8D6D2"/>
                </a:solidFill>
              </a:defRPr>
            </a:pPr>
            <a:r>
              <a:rPr sz="1050" b="0">
                <a:solidFill>
                  <a:srgbClr val="C8D6D2"/>
                </a:solidFill>
              </a:rPr>
              <a:t>Rayven-Nikkita Collins • 28 July 2026</a:t>
            </a:r>
          </a:p>
        </p:txBody>
      </p:sp>
    </p:spTree>
    <p:extLst>
      <p:ext uri="{BB962C8B-B14F-4D97-AF65-F5344CB8AC3E}">
        <p14:creationId xmlns:p14="http://schemas.microsoft.com/office/powerpoint/2010/main" val="183347242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4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62B90D3-F235-4B04-88AE-91A9FC307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6B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F98190D-E44D-4B17-B5F3-87D39E71A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06B67"/>
                </a:solidFill>
              </a:defRPr>
            </a:pPr>
            <a:r>
              <a:rPr sz="900" b="1">
                <a:solidFill>
                  <a:srgbClr val="006B67"/>
                </a:solidFill>
              </a:rPr>
              <a:t>INFLECTION RADAR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B477D7B-4B3B-4A69-90EE-7A2BC7C3A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C6B70"/>
                </a:solidFill>
              </a:defRPr>
            </a:pPr>
            <a:r>
              <a:rPr sz="825" b="1">
                <a:solidFill>
                  <a:srgbClr val="5C6B70"/>
                </a:solidFill>
              </a:rPr>
              <a:t>BUILD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2E87411-58FF-4702-86A1-A84BB712D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CB6C5F5-FE6B-4216-B5A2-3477DCDE3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5C6B70"/>
                </a:solidFill>
              </a:defRPr>
            </a:pPr>
            <a:r>
              <a:rPr sz="675" b="0">
                <a:solidFill>
                  <a:srgbClr val="5C6B70"/>
                </a:solidFill>
              </a:rPr>
              <a:t>RAYVEN-NIKKITA COLLINS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8948267-7860-4B17-A59E-00F3C9D8B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15625" y="6534150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5C6B70"/>
                </a:solidFill>
              </a:defRPr>
            </a:pPr>
            <a:r>
              <a:rPr sz="675" b="1">
                <a:solidFill>
                  <a:srgbClr val="5C6B70"/>
                </a:solidFill>
              </a:rPr>
              <a:t>10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52ABCEC-3241-4DEC-AD57-E7FB90B32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4242B"/>
                </a:solidFill>
              </a:defRPr>
            </a:pPr>
            <a:r>
              <a:rPr sz="3150" b="1">
                <a:solidFill>
                  <a:srgbClr val="14242B"/>
                </a:solidFill>
              </a:rPr>
              <a:t>Eight weeks from scope to handoff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D868608-0B57-41D2-A913-E716FB04C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04950"/>
            <a:ext cx="10096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C6B70"/>
                </a:solidFill>
              </a:defRPr>
            </a:pPr>
            <a:r>
              <a:rPr sz="1425" b="0">
                <a:solidFill>
                  <a:srgbClr val="5C6B70"/>
                </a:solidFill>
              </a:rPr>
              <a:t>The pilot is large enough to expose patterns and bounded enough to evaluate.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4018410-A8CF-4EE4-A705-99519F8EF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0"/>
            <a:ext cx="1143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6B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A9E4B1C-91A9-4D14-9CB0-39B2A2960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0"/>
            <a:ext cx="1219200" cy="1428750"/>
          </a:xfrm>
          <a:prstGeom xmlns:a="http://schemas.openxmlformats.org/drawingml/2006/main" prst="roundRect">
            <a:avLst>
              <a:gd name="adj" fmla="val 10938"/>
            </a:avLst>
          </a:prstGeom>
          <a:solidFill xmlns:a="http://schemas.openxmlformats.org/drawingml/2006/main">
            <a:srgbClr val="006B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D966440-C16B-4239-80D4-5890296A6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000375"/>
            <a:ext cx="95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A8E6D6"/>
                </a:solidFill>
              </a:defRPr>
            </a:pPr>
            <a:r>
              <a:rPr sz="2325" b="1">
                <a:solidFill>
                  <a:srgbClr val="A8E6D6"/>
                </a:solidFill>
              </a:rPr>
              <a:t>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0D1CD7A-D4F7-4A34-9A0F-45C81C0F0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19500"/>
            <a:ext cx="1028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Scope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EDD8412-FF2C-4C61-97B8-D3E9FE6AF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3543300"/>
            <a:ext cx="152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6B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BA91D7B-80D8-4807-8A04-16495D17F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2857500"/>
            <a:ext cx="1219200" cy="1428750"/>
          </a:xfrm>
          <a:prstGeom xmlns:a="http://schemas.openxmlformats.org/drawingml/2006/main" prst="roundRect">
            <a:avLst>
              <a:gd name="adj" fmla="val 109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6FFFC83-6306-4353-8D81-34FE56412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4550" y="3000375"/>
            <a:ext cx="95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F26B5E"/>
                </a:solidFill>
              </a:defRPr>
            </a:pPr>
            <a:r>
              <a:rPr sz="2325" b="1">
                <a:solidFill>
                  <a:srgbClr val="F26B5E"/>
                </a:solidFill>
              </a:rPr>
              <a:t>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8ED780E-20B2-4A57-8DD6-3C992C0D8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3619500"/>
            <a:ext cx="1028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4242B"/>
                </a:solidFill>
              </a:defRPr>
            </a:pPr>
            <a:r>
              <a:rPr sz="1125" b="1">
                <a:solidFill>
                  <a:srgbClr val="14242B"/>
                </a:solidFill>
              </a:rPr>
              <a:t>Taxonomy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4F47925-D295-461C-9A8E-9BC7B4CD2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543300"/>
            <a:ext cx="152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6B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B35A16B-A0F8-4411-B6F3-A5FAEC6F3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857500"/>
            <a:ext cx="1219200" cy="1428750"/>
          </a:xfrm>
          <a:prstGeom xmlns:a="http://schemas.openxmlformats.org/drawingml/2006/main" prst="roundRect">
            <a:avLst>
              <a:gd name="adj" fmla="val 109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1000245-977C-4726-A988-996C3FA87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0375"/>
            <a:ext cx="95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F26B5E"/>
                </a:solidFill>
              </a:defRPr>
            </a:pPr>
            <a:r>
              <a:rPr sz="2325" b="1">
                <a:solidFill>
                  <a:srgbClr val="F26B5E"/>
                </a:solidFill>
              </a:rPr>
              <a:t>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F2C6356-F739-40F4-B7EA-857B5323E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619500"/>
            <a:ext cx="1028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4242B"/>
                </a:solidFill>
              </a:defRPr>
            </a:pPr>
            <a:r>
              <a:rPr sz="1125" b="1">
                <a:solidFill>
                  <a:srgbClr val="14242B"/>
                </a:solidFill>
              </a:rPr>
              <a:t>Universe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E862A11-393F-4EFF-8C71-49B979574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543300"/>
            <a:ext cx="152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6B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DBC1946-B35C-4798-A1B4-E3E6D548D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2857500"/>
            <a:ext cx="1219200" cy="1428750"/>
          </a:xfrm>
          <a:prstGeom xmlns:a="http://schemas.openxmlformats.org/drawingml/2006/main" prst="roundRect">
            <a:avLst>
              <a:gd name="adj" fmla="val 109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691DC48-E4F5-495B-90B0-2482E84BE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000375"/>
            <a:ext cx="95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F26B5E"/>
                </a:solidFill>
              </a:defRPr>
            </a:pPr>
            <a:r>
              <a:rPr sz="2325" b="1">
                <a:solidFill>
                  <a:srgbClr val="F26B5E"/>
                </a:solidFill>
              </a:rPr>
              <a:t>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4C0020B-CE5E-4865-B317-DA9369AEB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3619500"/>
            <a:ext cx="1028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4242B"/>
                </a:solidFill>
              </a:defRPr>
            </a:pPr>
            <a:r>
              <a:rPr sz="1125" b="1">
                <a:solidFill>
                  <a:srgbClr val="14242B"/>
                </a:solidFill>
              </a:rPr>
              <a:t>Verify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C5D93F4-55D1-4ABC-AC3F-E04824BCF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3543300"/>
            <a:ext cx="152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6B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D6E0B85-DECD-4D05-B34D-34C9EFC49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857500"/>
            <a:ext cx="1219200" cy="1428750"/>
          </a:xfrm>
          <a:prstGeom xmlns:a="http://schemas.openxmlformats.org/drawingml/2006/main" prst="roundRect">
            <a:avLst>
              <a:gd name="adj" fmla="val 109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E42675A-8626-4C63-AC62-E3BC1004A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000375"/>
            <a:ext cx="95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F26B5E"/>
                </a:solidFill>
              </a:defRPr>
            </a:pPr>
            <a:r>
              <a:rPr sz="2325" b="1">
                <a:solidFill>
                  <a:srgbClr val="F26B5E"/>
                </a:solidFill>
              </a:rPr>
              <a:t>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7D9B091-BB95-475D-BCEE-7F0367611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619500"/>
            <a:ext cx="1028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4242B"/>
                </a:solidFill>
              </a:defRPr>
            </a:pPr>
            <a:r>
              <a:rPr sz="1125" b="1">
                <a:solidFill>
                  <a:srgbClr val="14242B"/>
                </a:solidFill>
              </a:rPr>
              <a:t>Score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C3E08C6-06A7-4A30-87A9-044083CB8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3543300"/>
            <a:ext cx="152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6B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6B48AB5-DAD7-4410-B4B1-DFFEDB755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2857500"/>
            <a:ext cx="1219200" cy="1428750"/>
          </a:xfrm>
          <a:prstGeom xmlns:a="http://schemas.openxmlformats.org/drawingml/2006/main" prst="roundRect">
            <a:avLst>
              <a:gd name="adj" fmla="val 109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B8682B1-97F0-49D2-91AC-321D78759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3000375"/>
            <a:ext cx="95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F26B5E"/>
                </a:solidFill>
              </a:defRPr>
            </a:pPr>
            <a:r>
              <a:rPr sz="2325" b="1">
                <a:solidFill>
                  <a:srgbClr val="F26B5E"/>
                </a:solidFill>
              </a:rPr>
              <a:t>6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FB7841E-E026-4CA2-BD1F-73924BCD9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619500"/>
            <a:ext cx="1028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4242B"/>
                </a:solidFill>
              </a:defRPr>
            </a:pPr>
            <a:r>
              <a:rPr sz="1125" b="1">
                <a:solidFill>
                  <a:srgbClr val="14242B"/>
                </a:solidFill>
              </a:rPr>
              <a:t>Dossiers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35C0EF4-1B14-4EE4-B357-A99FB379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543300"/>
            <a:ext cx="152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6B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03D6E1A-05D5-4212-9DDD-C1A026E38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857500"/>
            <a:ext cx="1219200" cy="1428750"/>
          </a:xfrm>
          <a:prstGeom xmlns:a="http://schemas.openxmlformats.org/drawingml/2006/main" prst="roundRect">
            <a:avLst>
              <a:gd name="adj" fmla="val 109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54AE015-2943-4940-8F54-ABF92E3E9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3000375"/>
            <a:ext cx="95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F26B5E"/>
                </a:solidFill>
              </a:defRPr>
            </a:pPr>
            <a:r>
              <a:rPr sz="2325" b="1">
                <a:solidFill>
                  <a:srgbClr val="F26B5E"/>
                </a:solidFill>
              </a:rPr>
              <a:t>7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2DFB720-3CE1-4D55-A217-AB7C0E6E6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3619500"/>
            <a:ext cx="1028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4242B"/>
                </a:solidFill>
              </a:defRPr>
            </a:pPr>
            <a:r>
              <a:rPr sz="1125" b="1">
                <a:solidFill>
                  <a:srgbClr val="14242B"/>
                </a:solidFill>
              </a:rPr>
              <a:t>Portfolio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E99D563-7C50-46EF-A46D-999328C2C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3543300"/>
            <a:ext cx="152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6B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E565BBC-DDFB-4706-9E8D-908C12B0E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2857500"/>
            <a:ext cx="1219200" cy="1428750"/>
          </a:xfrm>
          <a:prstGeom xmlns:a="http://schemas.openxmlformats.org/drawingml/2006/main" prst="roundRect">
            <a:avLst>
              <a:gd name="adj" fmla="val 109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3A5F209-6C64-403E-99AA-45CDFE96C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44150" y="3000375"/>
            <a:ext cx="95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F26B5E"/>
                </a:solidFill>
              </a:defRPr>
            </a:pPr>
            <a:r>
              <a:rPr sz="2325" b="1">
                <a:solidFill>
                  <a:srgbClr val="F26B5E"/>
                </a:solidFill>
              </a:rPr>
              <a:t>8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E0BB5905-1B76-4A6C-B16B-6AD8736E4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06050" y="3619500"/>
            <a:ext cx="1028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4242B"/>
                </a:solidFill>
              </a:defRPr>
            </a:pPr>
            <a:r>
              <a:rPr sz="1125" b="1">
                <a:solidFill>
                  <a:srgbClr val="14242B"/>
                </a:solidFill>
              </a:rPr>
              <a:t>Handoff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7C238933-D7DD-428A-A6F8-8795ED5D0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62500"/>
            <a:ext cx="10972800" cy="762000"/>
          </a:xfrm>
          <a:prstGeom xmlns:a="http://schemas.openxmlformats.org/drawingml/2006/main" prst="roundRect">
            <a:avLst>
              <a:gd name="adj" fmla="val 17500"/>
            </a:avLst>
          </a:prstGeom>
          <a:solidFill xmlns:a="http://schemas.openxmlformats.org/drawingml/2006/main">
            <a:srgbClr val="E8EF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FB41CF2-76C6-4426-B96D-C98B0B225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97205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06B67"/>
                </a:solidFill>
              </a:defRPr>
            </a:pPr>
            <a:r>
              <a:rPr sz="900" b="1">
                <a:solidFill>
                  <a:srgbClr val="006B67"/>
                </a:solidFill>
              </a:rPr>
              <a:t>WEEKLY MEMO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99A4EB93-C0F4-4316-9DDC-03E95EEB1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4886325"/>
            <a:ext cx="857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4242B"/>
                </a:solidFill>
              </a:defRPr>
            </a:pPr>
            <a:r>
              <a:rPr sz="1425" b="0">
                <a:solidFill>
                  <a:srgbClr val="14242B"/>
                </a:solidFill>
              </a:rPr>
              <a:t>What changed • which sources were used • what is blocked • which assumptions need review</a:t>
            </a:r>
          </a:p>
        </p:txBody>
      </p:sp>
    </p:spTree>
    <p:extLst>
      <p:ext uri="{BB962C8B-B14F-4D97-AF65-F5344CB8AC3E}">
        <p14:creationId xmlns:p14="http://schemas.microsoft.com/office/powerpoint/2010/main" val="75348394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7F4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3B7E45F-FFC2-4E1F-8CDD-978BE658A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6B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404ECBC-AED4-47EF-AF29-FB79F5683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06B67"/>
                </a:solidFill>
              </a:defRPr>
            </a:pPr>
            <a:r>
              <a:rPr sz="900" b="1">
                <a:solidFill>
                  <a:srgbClr val="006B67"/>
                </a:solidFill>
              </a:rPr>
              <a:t>INFLECTION RADAR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1F127E1-086E-45E3-9B75-EF6C3DB2B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C6B70"/>
                </a:solidFill>
              </a:defRPr>
            </a:pPr>
            <a:r>
              <a:rPr sz="825" b="1">
                <a:solidFill>
                  <a:srgbClr val="5C6B70"/>
                </a:solidFill>
              </a:rPr>
              <a:t>OUTPUT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8A42678-DC32-45FE-B5C1-146BB2C19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A831890-020C-4D9F-8F84-D0AA06E0E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5C6B70"/>
                </a:solidFill>
              </a:defRPr>
            </a:pPr>
            <a:r>
              <a:rPr sz="675" b="0">
                <a:solidFill>
                  <a:srgbClr val="5C6B70"/>
                </a:solidFill>
              </a:rPr>
              <a:t>RAYVEN-NIKKITA COLLINS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1820E3E-E324-4B34-805E-1E11A547A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15625" y="6534150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5C6B70"/>
                </a:solidFill>
              </a:defRPr>
            </a:pPr>
            <a:r>
              <a:rPr sz="675" b="1">
                <a:solidFill>
                  <a:srgbClr val="5C6B70"/>
                </a:solidFill>
              </a:rPr>
              <a:t>11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FB7D9AC-F149-4026-9AA4-A0BDF920F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4242B"/>
                </a:solidFill>
              </a:defRPr>
            </a:pPr>
            <a:r>
              <a:rPr sz="3150" b="1">
                <a:solidFill>
                  <a:srgbClr val="14242B"/>
                </a:solidFill>
              </a:rPr>
              <a:t>A priority dossier must scan in two minutes—and survive review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542890A-EDE6-4CF4-A78F-DBF5BDBC9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04950"/>
            <a:ext cx="10096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C6B70"/>
                </a:solidFill>
              </a:defRPr>
            </a:pPr>
            <a:r>
              <a:rPr sz="1425" b="0">
                <a:solidFill>
                  <a:srgbClr val="5C6B70"/>
                </a:solidFill>
              </a:rPr>
              <a:t>The output is useful only if the reasoning and restrictions remain visible.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FA87A78-7E10-4475-B837-7993F414E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0"/>
            <a:ext cx="1143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6B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C3E18C3-DF09-4674-8559-0DBEBD907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90800"/>
            <a:ext cx="207645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006B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3C042B1-722C-4CFE-BE07-0BF88D442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733675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A8E6D6"/>
                </a:solidFill>
              </a:defRPr>
            </a:pPr>
            <a:r>
              <a:rPr sz="900" b="1">
                <a:solidFill>
                  <a:srgbClr val="A8E6D6"/>
                </a:solidFill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9576B80-6A12-4334-9034-4C7FB2D45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2705100"/>
            <a:ext cx="142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ACCOUNT SNAPSHOT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7390B52-762C-4020-AAE5-83D83FF19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2590800"/>
            <a:ext cx="207645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6F30FB1-54E9-4A94-B533-2D4C11251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733675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26B5E"/>
                </a:solidFill>
              </a:defRPr>
            </a:pPr>
            <a:r>
              <a:rPr sz="900" b="1">
                <a:solidFill>
                  <a:srgbClr val="F26B5E"/>
                </a:solidFill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6095191-8231-49AF-9A78-DC457B65B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2705100"/>
            <a:ext cx="142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242B"/>
                </a:solidFill>
              </a:defRPr>
            </a:pPr>
            <a:r>
              <a:rPr sz="975" b="1">
                <a:solidFill>
                  <a:srgbClr val="14242B"/>
                </a:solidFill>
              </a:rPr>
              <a:t>EVIDENCE SUMMARY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A59D605-5EE8-43F5-B937-497E67B16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590800"/>
            <a:ext cx="207645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5081569-9609-4911-A44B-1A4A1BFB7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2733675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26B5E"/>
                </a:solidFill>
              </a:defRPr>
            </a:pPr>
            <a:r>
              <a:rPr sz="900" b="1">
                <a:solidFill>
                  <a:srgbClr val="F26B5E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CA7D0DC-184B-4049-9D40-23EDF4520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2705100"/>
            <a:ext cx="142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242B"/>
                </a:solidFill>
              </a:defRPr>
            </a:pPr>
            <a:r>
              <a:rPr sz="975" b="1">
                <a:solidFill>
                  <a:srgbClr val="14242B"/>
                </a:solidFill>
              </a:rPr>
              <a:t>CLINICAL + REGULATORY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B6A922E-645C-4CE7-A88E-7BBF460C1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2590800"/>
            <a:ext cx="207645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45E71A1-5FCD-42A8-951F-B89CCBD08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733675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26B5E"/>
                </a:solidFill>
              </a:defRPr>
            </a:pPr>
            <a:r>
              <a:rPr sz="900" b="1">
                <a:solidFill>
                  <a:srgbClr val="F26B5E"/>
                </a:solidFill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D48CEB0-1172-4ED4-AF52-78AE59451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705100"/>
            <a:ext cx="142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242B"/>
                </a:solidFill>
              </a:defRPr>
            </a:pPr>
            <a:r>
              <a:rPr sz="975" b="1">
                <a:solidFill>
                  <a:srgbClr val="14242B"/>
                </a:solidFill>
              </a:rPr>
              <a:t>CORPORATE MOVEMENT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CC8368B-7298-48F5-AF92-582E7307B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590800"/>
            <a:ext cx="207645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3A0854C-33D4-49F3-BD22-3CECB24E7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33675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26B5E"/>
                </a:solidFill>
              </a:defRPr>
            </a:pPr>
            <a:r>
              <a:rPr sz="900" b="1">
                <a:solidFill>
                  <a:srgbClr val="F26B5E"/>
                </a:solidFill>
              </a:rPr>
              <a:t>05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E108B87-5C15-4E18-8204-AE6131100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2705100"/>
            <a:ext cx="142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242B"/>
                </a:solidFill>
              </a:defRPr>
            </a:pPr>
            <a:r>
              <a:rPr sz="975" b="1">
                <a:solidFill>
                  <a:srgbClr val="14242B"/>
                </a:solidFill>
              </a:rPr>
              <a:t>READINESS SIGNALS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1172AD4-6B69-46BC-BC69-D2A46FFED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43300"/>
            <a:ext cx="207645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DB19634-086E-4B0B-BC27-3AF5E30B7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86175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26B5E"/>
                </a:solidFill>
              </a:defRPr>
            </a:pPr>
            <a:r>
              <a:rPr sz="900" b="1">
                <a:solidFill>
                  <a:srgbClr val="F26B5E"/>
                </a:solidFill>
              </a:rPr>
              <a:t>06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65FC081-B37D-4F7C-AF0C-0D8E946AE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657600"/>
            <a:ext cx="142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242B"/>
                </a:solidFill>
              </a:defRPr>
            </a:pPr>
            <a:r>
              <a:rPr sz="975" b="1">
                <a:solidFill>
                  <a:srgbClr val="14242B"/>
                </a:solidFill>
              </a:rPr>
              <a:t>NARRATIVE + REPUTATION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D6EC421-5E45-4D72-8EC9-FBB73DEF7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3543300"/>
            <a:ext cx="207645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E38DCA3-2823-490C-9424-7A70041A2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686175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26B5E"/>
                </a:solidFill>
              </a:defRPr>
            </a:pPr>
            <a:r>
              <a:rPr sz="900" b="1">
                <a:solidFill>
                  <a:srgbClr val="F26B5E"/>
                </a:solidFill>
              </a:rPr>
              <a:t>07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1C6F207-F4E9-46EE-8C52-CCFA419A2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3657600"/>
            <a:ext cx="142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242B"/>
                </a:solidFill>
              </a:defRPr>
            </a:pPr>
            <a:r>
              <a:rPr sz="975" b="1">
                <a:solidFill>
                  <a:srgbClr val="14242B"/>
                </a:solidFill>
              </a:rPr>
              <a:t>RC RELEVANCE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0CF058D-E9B4-4EA8-AB84-0FB8CD3B6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3543300"/>
            <a:ext cx="207645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244B1F9-29D8-4CEB-9323-3085F10C1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3686175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26B5E"/>
                </a:solidFill>
              </a:defRPr>
            </a:pPr>
            <a:r>
              <a:rPr sz="900" b="1">
                <a:solidFill>
                  <a:srgbClr val="F26B5E"/>
                </a:solidFill>
              </a:rPr>
              <a:t>08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68A273E-1465-498F-9327-EBB2ABB3D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3657600"/>
            <a:ext cx="142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242B"/>
                </a:solidFill>
              </a:defRPr>
            </a:pPr>
            <a:r>
              <a:rPr sz="975" b="1">
                <a:solidFill>
                  <a:srgbClr val="14242B"/>
                </a:solidFill>
              </a:rPr>
              <a:t>PERMISSION RECORD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777C5AD-F2D6-4E28-89AC-C58DB26AF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543300"/>
            <a:ext cx="207645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6B76A0C-4292-4B03-9DC0-514B62CF2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686175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26B5E"/>
                </a:solidFill>
              </a:defRPr>
            </a:pPr>
            <a:r>
              <a:rPr sz="900" b="1">
                <a:solidFill>
                  <a:srgbClr val="F26B5E"/>
                </a:solidFill>
              </a:rPr>
              <a:t>09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4B57FF3-9893-45C2-80C1-F646C7049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657600"/>
            <a:ext cx="142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242B"/>
                </a:solidFill>
              </a:defRPr>
            </a:pPr>
            <a:r>
              <a:rPr sz="975" b="1">
                <a:solidFill>
                  <a:srgbClr val="14242B"/>
                </a:solidFill>
              </a:rPr>
              <a:t>HUMAN REVIEW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C16463D-F469-4A87-B551-452AC8F1D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3543300"/>
            <a:ext cx="207645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F6C7A22-1424-4DCD-A4CC-5BD5AC6C1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3686175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26B5E"/>
                </a:solidFill>
              </a:defRPr>
            </a:pPr>
            <a:r>
              <a:rPr sz="900" b="1">
                <a:solidFill>
                  <a:srgbClr val="F26B5E"/>
                </a:solidFill>
              </a:rPr>
              <a:t>10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082A29BD-BBAC-4BE2-83AE-5667BCAF4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3657600"/>
            <a:ext cx="142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242B"/>
                </a:solidFill>
              </a:defRPr>
            </a:pPr>
            <a:r>
              <a:rPr sz="975" b="1">
                <a:solidFill>
                  <a:srgbClr val="14242B"/>
                </a:solidFill>
              </a:rPr>
              <a:t>NEXT STEP</a:t>
            </a:r>
          </a:p>
        </p:txBody>
      </p:sp>
    </p:spTree>
    <p:extLst>
      <p:ext uri="{BB962C8B-B14F-4D97-AF65-F5344CB8AC3E}">
        <p14:creationId xmlns:p14="http://schemas.microsoft.com/office/powerpoint/2010/main" val="9166879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4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9E96379-8775-4C3C-8E3D-C1BAB54CA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6B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B445488-073F-4E17-A9F6-6C62A8041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06B67"/>
                </a:solidFill>
              </a:defRPr>
            </a:pPr>
            <a:r>
              <a:rPr sz="900" b="1">
                <a:solidFill>
                  <a:srgbClr val="006B67"/>
                </a:solidFill>
              </a:rPr>
              <a:t>INFLECTION RADAR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7BD46E3-6D25-433F-A3E5-2F03AAD3F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C6B70"/>
                </a:solidFill>
              </a:defRPr>
            </a:pPr>
            <a:r>
              <a:rPr sz="825" b="1">
                <a:solidFill>
                  <a:srgbClr val="5C6B70"/>
                </a:solidFill>
              </a:rPr>
              <a:t>EVALUATE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97B4E24-9203-43EC-BFE3-7E8E53945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80D9166-431C-4BB1-8695-939CB9C4B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5C6B70"/>
                </a:solidFill>
              </a:defRPr>
            </a:pPr>
            <a:r>
              <a:rPr sz="675" b="0">
                <a:solidFill>
                  <a:srgbClr val="5C6B70"/>
                </a:solidFill>
              </a:rPr>
              <a:t>RAYVEN-NIKKITA COLLINS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CF2101D-1B78-48CD-A0C4-CD372DEF8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15625" y="6534150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5C6B70"/>
                </a:solidFill>
              </a:defRPr>
            </a:pPr>
            <a:r>
              <a:rPr sz="675" b="1">
                <a:solidFill>
                  <a:srgbClr val="5C6B70"/>
                </a:solidFill>
              </a:rPr>
              <a:t>12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DC254E3-D271-47B1-9264-99929C224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4242B"/>
                </a:solidFill>
              </a:defRPr>
            </a:pPr>
            <a:r>
              <a:rPr sz="3150" b="1">
                <a:solidFill>
                  <a:srgbClr val="14242B"/>
                </a:solidFill>
              </a:rPr>
              <a:t>The pilot proves usefulness—not inevitability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185E0C9-06C3-49B9-AC2E-75834FE7D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04950"/>
            <a:ext cx="10096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C6B70"/>
                </a:solidFill>
              </a:defRPr>
            </a:pPr>
            <a:r>
              <a:rPr sz="1425" b="0">
                <a:solidFill>
                  <a:srgbClr val="5C6B70"/>
                </a:solidFill>
              </a:rPr>
              <a:t>Success is better internal review, not a promise that every ranked company becomes an account.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4EC0797-46E4-4121-A0C4-38F22522E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0"/>
            <a:ext cx="1143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6B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898CE5E-5E2D-4C9D-BA6B-50B4FFC09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14625"/>
            <a:ext cx="1981200" cy="22860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006B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539650C-B8B3-43C4-B5D1-2F613BB1F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14650"/>
            <a:ext cx="1638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8E6D6"/>
                </a:solidFill>
              </a:defRPr>
            </a:pPr>
            <a:r>
              <a:rPr sz="975" b="1">
                <a:solidFill>
                  <a:srgbClr val="A8E6D6"/>
                </a:solidFill>
              </a:rPr>
              <a:t>RESEARCH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D2A0A6B-FC74-4C78-9D89-D0B155E7A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81375"/>
            <a:ext cx="16383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Citation accuracy</a:t>
            </a:r>
          </a:p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Coverage</a:t>
            </a:r>
          </a:p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Staleness</a:t>
            </a:r>
          </a:p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Contradictions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084EF7E-7595-4F03-807A-4F02A0A89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714625"/>
            <a:ext cx="1981200" cy="22860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4BA8533-5685-4559-85B9-A71B0624E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2914650"/>
            <a:ext cx="1638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06B67"/>
                </a:solidFill>
              </a:defRPr>
            </a:pPr>
            <a:r>
              <a:rPr sz="975" b="1">
                <a:solidFill>
                  <a:srgbClr val="006B67"/>
                </a:solidFill>
              </a:rPr>
              <a:t>DECISION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04B6E21-6FD0-4F4E-B705-DD63BC35D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3381375"/>
            <a:ext cx="16383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4242B"/>
                </a:solidFill>
              </a:defRPr>
            </a:pPr>
            <a:r>
              <a:rPr sz="1350" b="0">
                <a:solidFill>
                  <a:srgbClr val="14242B"/>
                </a:solidFill>
              </a:rPr>
              <a:t>Usefulness</a:t>
            </a:r>
          </a:p>
          <a:p xmlns:a="http://schemas.openxmlformats.org/drawingml/2006/main">
            <a:pPr algn="l">
              <a:defRPr sz="1350" b="0">
                <a:solidFill>
                  <a:srgbClr val="14242B"/>
                </a:solidFill>
              </a:defRPr>
            </a:pPr>
            <a:r>
              <a:rPr sz="1350" b="0">
                <a:solidFill>
                  <a:srgbClr val="14242B"/>
                </a:solidFill>
              </a:rPr>
              <a:t>False positives</a:t>
            </a:r>
          </a:p>
          <a:p xmlns:a="http://schemas.openxmlformats.org/drawingml/2006/main">
            <a:pPr algn="l">
              <a:defRPr sz="1350" b="0">
                <a:solidFill>
                  <a:srgbClr val="14242B"/>
                </a:solidFill>
              </a:defRPr>
            </a:pPr>
            <a:r>
              <a:rPr sz="1350" b="0">
                <a:solidFill>
                  <a:srgbClr val="14242B"/>
                </a:solidFill>
              </a:rPr>
              <a:t>Advance/defer rationale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65EEC76-A0C6-4528-947A-267DC9E02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714625"/>
            <a:ext cx="1981200" cy="22860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7D2A6C3-A67D-4031-9210-6D905D088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2914650"/>
            <a:ext cx="1638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06B67"/>
                </a:solidFill>
              </a:defRPr>
            </a:pPr>
            <a:r>
              <a:rPr sz="975" b="1">
                <a:solidFill>
                  <a:srgbClr val="006B67"/>
                </a:solidFill>
              </a:rPr>
              <a:t>COMMERCIAL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9A1FF33-46B0-4545-991F-E886E2D02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3381375"/>
            <a:ext cx="16383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4242B"/>
                </a:solidFill>
              </a:defRPr>
            </a:pPr>
            <a:r>
              <a:rPr sz="1350" b="0">
                <a:solidFill>
                  <a:srgbClr val="14242B"/>
                </a:solidFill>
              </a:rPr>
              <a:t>Review-worthy accounts</a:t>
            </a:r>
          </a:p>
          <a:p xmlns:a="http://schemas.openxmlformats.org/drawingml/2006/main">
            <a:pPr algn="l">
              <a:defRPr sz="1350" b="0">
                <a:solidFill>
                  <a:srgbClr val="14242B"/>
                </a:solidFill>
              </a:defRPr>
            </a:pPr>
            <a:r>
              <a:rPr sz="1350" b="0">
                <a:solidFill>
                  <a:srgbClr val="14242B"/>
                </a:solidFill>
              </a:rPr>
              <a:t>Service-fit clarity</a:t>
            </a:r>
          </a:p>
          <a:p xmlns:a="http://schemas.openxmlformats.org/drawingml/2006/main">
            <a:pPr algn="l">
              <a:defRPr sz="1350" b="0">
                <a:solidFill>
                  <a:srgbClr val="14242B"/>
                </a:solidFill>
              </a:defRPr>
            </a:pPr>
            <a:r>
              <a:rPr sz="1350" b="0">
                <a:solidFill>
                  <a:srgbClr val="14242B"/>
                </a:solidFill>
              </a:rPr>
              <a:t>Timing insight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EDDE02D-DCA1-4FA8-979E-36EB0CB7B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2714625"/>
            <a:ext cx="1981200" cy="22860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7A9C256-17C6-4BEA-93E2-69DA7DF48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914650"/>
            <a:ext cx="1638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06B67"/>
                </a:solidFill>
              </a:defRPr>
            </a:pPr>
            <a:r>
              <a:rPr sz="975" b="1">
                <a:solidFill>
                  <a:srgbClr val="006B67"/>
                </a:solidFill>
              </a:rPr>
              <a:t>GOVERNANCE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52F0D5B-2C9A-4358-BFD5-733F2A2A6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381375"/>
            <a:ext cx="16383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4242B"/>
                </a:solidFill>
              </a:defRPr>
            </a:pPr>
            <a:r>
              <a:rPr sz="1350" b="0">
                <a:solidFill>
                  <a:srgbClr val="14242B"/>
                </a:solidFill>
              </a:rPr>
              <a:t>Permissions</a:t>
            </a:r>
          </a:p>
          <a:p xmlns:a="http://schemas.openxmlformats.org/drawingml/2006/main">
            <a:pPr algn="l">
              <a:defRPr sz="1350" b="0">
                <a:solidFill>
                  <a:srgbClr val="14242B"/>
                </a:solidFill>
              </a:defRPr>
            </a:pPr>
            <a:r>
              <a:rPr sz="1350" b="0">
                <a:solidFill>
                  <a:srgbClr val="14242B"/>
                </a:solidFill>
              </a:rPr>
              <a:t>Restricted-source exclusion</a:t>
            </a:r>
          </a:p>
          <a:p xmlns:a="http://schemas.openxmlformats.org/drawingml/2006/main">
            <a:pPr algn="l">
              <a:defRPr sz="1350" b="0">
                <a:solidFill>
                  <a:srgbClr val="14242B"/>
                </a:solidFill>
              </a:defRPr>
            </a:pPr>
            <a:r>
              <a:rPr sz="1350" b="0">
                <a:solidFill>
                  <a:srgbClr val="14242B"/>
                </a:solidFill>
              </a:rPr>
              <a:t>Audit completeness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71FDBFD-7BDD-4C4D-A783-51C1A893F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714625"/>
            <a:ext cx="1981200" cy="22860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C25629A-661E-4026-A2E5-5F643F070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2914650"/>
            <a:ext cx="1638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06B67"/>
                </a:solidFill>
              </a:defRPr>
            </a:pPr>
            <a:r>
              <a:rPr sz="975" b="1">
                <a:solidFill>
                  <a:srgbClr val="006B67"/>
                </a:solidFill>
              </a:rPr>
              <a:t>LEARNING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0355346-7B98-4EB5-A2F8-517B36A2C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3381375"/>
            <a:ext cx="16383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4242B"/>
                </a:solidFill>
              </a:defRPr>
            </a:pPr>
            <a:r>
              <a:rPr sz="1350" b="0">
                <a:solidFill>
                  <a:srgbClr val="14242B"/>
                </a:solidFill>
              </a:rPr>
              <a:t>Which signals predicted</a:t>
            </a:r>
          </a:p>
          <a:p xmlns:a="http://schemas.openxmlformats.org/drawingml/2006/main">
            <a:pPr algn="l">
              <a:defRPr sz="1350" b="0">
                <a:solidFill>
                  <a:srgbClr val="14242B"/>
                </a:solidFill>
              </a:defRPr>
            </a:pPr>
            <a:r>
              <a:rPr sz="1350" b="0">
                <a:solidFill>
                  <a:srgbClr val="14242B"/>
                </a:solidFill>
              </a:rPr>
              <a:t>interest, deferral,</a:t>
            </a:r>
          </a:p>
          <a:p xmlns:a="http://schemas.openxmlformats.org/drawingml/2006/main">
            <a:pPr algn="l">
              <a:defRPr sz="1350" b="0">
                <a:solidFill>
                  <a:srgbClr val="14242B"/>
                </a:solidFill>
              </a:defRPr>
            </a:pPr>
            <a:r>
              <a:rPr sz="1350" b="0">
                <a:solidFill>
                  <a:srgbClr val="14242B"/>
                </a:solidFill>
              </a:rPr>
              <a:t>pursuit or rejection</a:t>
            </a:r>
          </a:p>
        </p:txBody>
      </p:sp>
    </p:spTree>
    <p:extLst>
      <p:ext uri="{BB962C8B-B14F-4D97-AF65-F5344CB8AC3E}">
        <p14:creationId xmlns:p14="http://schemas.microsoft.com/office/powerpoint/2010/main" val="664442651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1424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6EFB433-BA6E-456E-A0D6-CF8E4D237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E6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1D922BD-26B3-43B9-8010-581C1393C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05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8E6D6"/>
                </a:solidFill>
              </a:defRPr>
            </a:pPr>
            <a:r>
              <a:rPr sz="1050" b="1">
                <a:solidFill>
                  <a:srgbClr val="A8E6D6"/>
                </a:solidFill>
              </a:rPr>
              <a:t>THE DECISION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38D59E0-3A4E-4B82-8467-2EA10E6EB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76375"/>
            <a:ext cx="7810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Approve Pilot 1 scope</a:t>
            </a:r>
          </a:p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and its minimal inputs.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8FE2665-9FEF-4733-B2BF-15B7C2F14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33750"/>
            <a:ext cx="49530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6B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483DF11-1312-4E03-BA12-A7F4557AA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14750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SCOPE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4C03F3A-5A87-420C-96EC-697E50A2D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0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INTENDED READER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533763E-D811-4892-84F5-0171AE22E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67250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PUBLIC SERVICE PRIORITIES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97B7BAC-CCD2-4A20-9ED1-D805CCE41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0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SUCCESS STANDARD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1DDCD92-8CFC-4321-A5FE-1D1255B4B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428750"/>
            <a:ext cx="3429000" cy="3714750"/>
          </a:xfrm>
          <a:prstGeom xmlns:a="http://schemas.openxmlformats.org/drawingml/2006/main" prst="roundRect">
            <a:avLst>
              <a:gd name="adj" fmla="val 6111"/>
            </a:avLst>
          </a:prstGeom>
          <a:solidFill xmlns:a="http://schemas.openxmlformats.org/drawingml/2006/main">
            <a:srgbClr val="006B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7062F35-D066-4CCF-8A5A-6660F8854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809750"/>
            <a:ext cx="266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8E6D6"/>
                </a:solidFill>
              </a:defRPr>
            </a:pPr>
            <a:r>
              <a:rPr sz="1125" b="1">
                <a:solidFill>
                  <a:srgbClr val="A8E6D6"/>
                </a:solidFill>
              </a:rPr>
              <a:t>Reserve for later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E4E46AE-AC69-4065-A27C-E9788AA5D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381250"/>
            <a:ext cx="26670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FFFFFF"/>
                </a:solidFill>
              </a:defRPr>
            </a:pPr>
            <a:r>
              <a:rPr sz="1800" b="0">
                <a:solidFill>
                  <a:srgbClr val="FFFFFF"/>
                </a:solidFill>
              </a:rPr>
              <a:t>ANATOMI</a:t>
            </a:r>
          </a:p>
          <a:p xmlns:a="http://schemas.openxmlformats.org/drawingml/2006/main">
            <a:pPr algn="l">
              <a:defRPr sz="1800" b="0">
                <a:solidFill>
                  <a:srgbClr val="FFFFFF"/>
                </a:solidFill>
              </a:defRPr>
            </a:pPr>
            <a:r>
              <a:rPr sz="1800" b="0">
                <a:solidFill>
                  <a:srgbClr val="FFFFFF"/>
                </a:solidFill>
              </a:rPr>
              <a:t>CRM</a:t>
            </a:r>
          </a:p>
          <a:p xmlns:a="http://schemas.openxmlformats.org/drawingml/2006/main">
            <a:pPr algn="l">
              <a:defRPr sz="1800" b="0">
                <a:solidFill>
                  <a:srgbClr val="FFFFFF"/>
                </a:solidFill>
              </a:defRPr>
            </a:pPr>
            <a:r>
              <a:rPr sz="1800" b="0">
                <a:solidFill>
                  <a:srgbClr val="FFFFFF"/>
                </a:solidFill>
              </a:rPr>
              <a:t>licensed-source enrichment</a:t>
            </a:r>
          </a:p>
          <a:p xmlns:a="http://schemas.openxmlformats.org/drawingml/2006/main">
            <a:pPr algn="l">
              <a:defRPr sz="1800" b="0">
                <a:solidFill>
                  <a:srgbClr val="FFFFFF"/>
                </a:solidFill>
              </a:defRPr>
            </a:pPr>
            <a:r>
              <a:rPr sz="1800" b="0">
                <a:solidFill>
                  <a:srgbClr val="FFFFFF"/>
                </a:solidFill>
              </a:rPr>
              <a:t>internal viability scoring</a:t>
            </a:r>
          </a:p>
          <a:p xmlns:a="http://schemas.openxmlformats.org/drawingml/2006/main">
            <a:pPr algn="l">
              <a:defRPr sz="1800" b="0">
                <a:solidFill>
                  <a:srgbClr val="FFFFFF"/>
                </a:solidFill>
              </a:defRPr>
            </a:pPr>
            <a:r>
              <a:rPr sz="1800" b="0">
                <a:solidFill>
                  <a:srgbClr val="FFFFFF"/>
                </a:solidFill>
              </a:rPr>
              <a:t>production integration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CF5B1B7-A763-4F55-8FDD-EDE3C97D2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05500"/>
            <a:ext cx="4762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A8E6D6"/>
                </a:solidFill>
              </a:defRPr>
            </a:pPr>
            <a:r>
              <a:rPr sz="1650" b="1">
                <a:solidFill>
                  <a:srgbClr val="A8E6D6"/>
                </a:solidFill>
              </a:rPr>
              <a:t>Run Discover first.</a:t>
            </a:r>
          </a:p>
        </p:txBody>
      </p:sp>
    </p:spTree>
    <p:extLst>
      <p:ext uri="{BB962C8B-B14F-4D97-AF65-F5344CB8AC3E}">
        <p14:creationId xmlns:p14="http://schemas.microsoft.com/office/powerpoint/2010/main" val="88136324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4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6F44FA7-21C1-4067-90D9-6B194F6FC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6B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3B0800E-778A-482E-8815-E9B3B597A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06B67"/>
                </a:solidFill>
              </a:defRPr>
            </a:pPr>
            <a:r>
              <a:rPr sz="900" b="1">
                <a:solidFill>
                  <a:srgbClr val="006B67"/>
                </a:solidFill>
              </a:rPr>
              <a:t>INFLECTION RADAR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94944D0-1354-4750-94FC-75C054F86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C6B70"/>
                </a:solidFill>
              </a:defRPr>
            </a:pPr>
            <a:r>
              <a:rPr sz="825" b="1">
                <a:solidFill>
                  <a:srgbClr val="5C6B70"/>
                </a:solidFill>
              </a:rPr>
              <a:t>DECISION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2961401-8E2F-4F7E-A2C9-F066A037A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634F35D-4FC6-4F08-809E-3E294D916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5C6B70"/>
                </a:solidFill>
              </a:defRPr>
            </a:pPr>
            <a:r>
              <a:rPr sz="675" b="0">
                <a:solidFill>
                  <a:srgbClr val="5C6B70"/>
                </a:solidFill>
              </a:rPr>
              <a:t>RAYVEN-NIKKITA COLLINS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4F72582-45EE-46F2-A565-B467BA340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15625" y="6534150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5C6B70"/>
                </a:solidFill>
              </a:defRPr>
            </a:pPr>
            <a:r>
              <a:rPr sz="675" b="1">
                <a:solidFill>
                  <a:srgbClr val="5C6B70"/>
                </a:solidFill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9CF85D7-613E-468F-99E8-5DD1D6516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4242B"/>
                </a:solidFill>
              </a:defRPr>
            </a:pPr>
            <a:r>
              <a:rPr sz="3150" b="1">
                <a:solidFill>
                  <a:srgbClr val="14242B"/>
                </a:solidFill>
              </a:rPr>
              <a:t>The decision on the table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2DDF6DD-DAA8-41A6-BE56-B40183B9E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04950"/>
            <a:ext cx="10096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C6B70"/>
                </a:solidFill>
              </a:defRPr>
            </a:pPr>
            <a:r>
              <a:rPr sz="1425" b="0">
                <a:solidFill>
                  <a:srgbClr val="5C6B70"/>
                </a:solidFill>
              </a:rPr>
              <a:t>Approve Pilot 1 scope and the smallest set of inputs needed to make its portfolio useful.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31218F2-1E32-4C1D-B656-2B42EF5FC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0"/>
            <a:ext cx="1143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6B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8B18C6D-5F90-4EE5-9C88-93A8044CF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6858000" cy="2476500"/>
          </a:xfrm>
          <a:prstGeom xmlns:a="http://schemas.openxmlformats.org/drawingml/2006/main" prst="roundRect">
            <a:avLst>
              <a:gd name="adj" fmla="val 69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85EE14D-5067-4019-A59C-EC2BB627B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80035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06B67"/>
                </a:solidFill>
              </a:defRPr>
            </a:pPr>
            <a:r>
              <a:rPr sz="975" b="1">
                <a:solidFill>
                  <a:srgbClr val="006B67"/>
                </a:solidFill>
              </a:rPr>
              <a:t>PROCEED NOW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B27FFEB-A19E-4834-A9C7-DAEFD377D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219450"/>
            <a:ext cx="59055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4242B"/>
                </a:solidFill>
              </a:defRPr>
            </a:pPr>
            <a:r>
              <a:rPr sz="2325" b="1">
                <a:solidFill>
                  <a:srgbClr val="14242B"/>
                </a:solidFill>
              </a:rPr>
              <a:t>Eight weeks</a:t>
            </a:r>
          </a:p>
          <a:p xmlns:a="http://schemas.openxmlformats.org/drawingml/2006/main">
            <a:pPr algn="l">
              <a:defRPr sz="2325" b="1">
                <a:solidFill>
                  <a:srgbClr val="14242B"/>
                </a:solidFill>
              </a:defRPr>
            </a:pPr>
            <a:r>
              <a:rPr sz="2325" b="1">
                <a:solidFill>
                  <a:srgbClr val="14242B"/>
                </a:solidFill>
              </a:rPr>
              <a:t>50–75-company universe</a:t>
            </a:r>
          </a:p>
          <a:p xmlns:a="http://schemas.openxmlformats.org/drawingml/2006/main">
            <a:pPr algn="l">
              <a:defRPr sz="2325" b="1">
                <a:solidFill>
                  <a:srgbClr val="14242B"/>
                </a:solidFill>
              </a:defRPr>
            </a:pPr>
            <a:r>
              <a:rPr sz="2325" b="1">
                <a:solidFill>
                  <a:srgbClr val="14242B"/>
                </a:solidFill>
              </a:rPr>
              <a:t>12–15 human-reviewed dossiers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0676ECE-583F-4307-9C6C-0E5B1C486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571750"/>
            <a:ext cx="3676650" cy="2476500"/>
          </a:xfrm>
          <a:prstGeom xmlns:a="http://schemas.openxmlformats.org/drawingml/2006/main" prst="roundRect">
            <a:avLst>
              <a:gd name="adj" fmla="val 6923"/>
            </a:avLst>
          </a:prstGeom>
          <a:solidFill xmlns:a="http://schemas.openxmlformats.org/drawingml/2006/main">
            <a:srgbClr val="E8EF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B468E9C-A46F-493B-84D1-25D63465A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8003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26B5E"/>
                </a:solidFill>
              </a:defRPr>
            </a:pPr>
            <a:r>
              <a:rPr sz="975" b="1">
                <a:solidFill>
                  <a:srgbClr val="F26B5E"/>
                </a:solidFill>
              </a:rPr>
              <a:t>NOT REQUIRED NOW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E20E167-1638-4D82-9316-48BE8D1EC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238500"/>
            <a:ext cx="29527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4242B"/>
                </a:solidFill>
              </a:defRPr>
            </a:pPr>
            <a:r>
              <a:rPr sz="1650" b="0">
                <a:solidFill>
                  <a:srgbClr val="14242B"/>
                </a:solidFill>
              </a:rPr>
              <a:t>ANATOMI integration</a:t>
            </a:r>
          </a:p>
          <a:p xmlns:a="http://schemas.openxmlformats.org/drawingml/2006/main">
            <a:pPr algn="l">
              <a:defRPr sz="1650" b="0">
                <a:solidFill>
                  <a:srgbClr val="14242B"/>
                </a:solidFill>
              </a:defRPr>
            </a:pPr>
            <a:r>
              <a:rPr sz="1650" b="0">
                <a:solidFill>
                  <a:srgbClr val="14242B"/>
                </a:solidFill>
              </a:rPr>
              <a:t>CRM connection</a:t>
            </a:r>
          </a:p>
          <a:p xmlns:a="http://schemas.openxmlformats.org/drawingml/2006/main">
            <a:pPr algn="l">
              <a:defRPr sz="1650" b="0">
                <a:solidFill>
                  <a:srgbClr val="14242B"/>
                </a:solidFill>
              </a:defRPr>
            </a:pPr>
            <a:r>
              <a:rPr sz="1650" b="0">
                <a:solidFill>
                  <a:srgbClr val="14242B"/>
                </a:solidFill>
              </a:rPr>
              <a:t>internal or client data</a:t>
            </a:r>
          </a:p>
          <a:p xmlns:a="http://schemas.openxmlformats.org/drawingml/2006/main">
            <a:pPr algn="l">
              <a:defRPr sz="1650" b="0">
                <a:solidFill>
                  <a:srgbClr val="14242B"/>
                </a:solidFill>
              </a:defRPr>
            </a:pPr>
            <a:r>
              <a:rPr sz="1650" b="0">
                <a:solidFill>
                  <a:srgbClr val="14242B"/>
                </a:solidFill>
              </a:rPr>
              <a:t>production engineering</a:t>
            </a:r>
          </a:p>
        </p:txBody>
      </p:sp>
    </p:spTree>
    <p:extLst>
      <p:ext uri="{BB962C8B-B14F-4D97-AF65-F5344CB8AC3E}">
        <p14:creationId xmlns:p14="http://schemas.microsoft.com/office/powerpoint/2010/main" val="30864617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4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5882008-B601-4399-A577-3F3AAA4CD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6B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ECF4E4D-8F04-4156-BBC3-67BBE72F4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06B67"/>
                </a:solidFill>
              </a:defRPr>
            </a:pPr>
            <a:r>
              <a:rPr sz="900" b="1">
                <a:solidFill>
                  <a:srgbClr val="006B67"/>
                </a:solidFill>
              </a:rPr>
              <a:t>INFLECTION RADAR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F73DBAB-B10A-461D-9AC8-256F2818F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C6B70"/>
                </a:solidFill>
              </a:defRPr>
            </a:pPr>
            <a:r>
              <a:rPr sz="825" b="1">
                <a:solidFill>
                  <a:srgbClr val="5C6B70"/>
                </a:solidFill>
              </a:rPr>
              <a:t>ANSWER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D043F3B-5361-4612-82D5-77043139C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74E7DA6-7C29-48C2-B26B-A9FB5920D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5C6B70"/>
                </a:solidFill>
              </a:defRPr>
            </a:pPr>
            <a:r>
              <a:rPr sz="675" b="0">
                <a:solidFill>
                  <a:srgbClr val="5C6B70"/>
                </a:solidFill>
              </a:rPr>
              <a:t>RAYVEN-NIKKITA COLLINS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9E91D04-EF92-459D-B720-23300793B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15625" y="6534150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5C6B70"/>
                </a:solidFill>
              </a:defRPr>
            </a:pPr>
            <a:r>
              <a:rPr sz="675" b="1">
                <a:solidFill>
                  <a:srgbClr val="5C6B70"/>
                </a:solidFill>
              </a:rPr>
              <a:t>03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5FFCFBB-3BC2-4447-9D2C-498BDCFFF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4242B"/>
                </a:solidFill>
              </a:defRPr>
            </a:pPr>
            <a:r>
              <a:rPr sz="3150" b="1">
                <a:solidFill>
                  <a:srgbClr val="14242B"/>
                </a:solidFill>
              </a:rPr>
              <a:t>Will’s five questions have five direct answers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3B1CD58-2A99-4147-909E-5EB04E30F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04950"/>
            <a:ext cx="10096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C6B70"/>
                </a:solidFill>
              </a:defRPr>
            </a:pPr>
            <a:r>
              <a:rPr sz="1425" b="0">
                <a:solidFill>
                  <a:srgbClr val="5C6B70"/>
                </a:solidFill>
              </a:rPr>
              <a:t>The architecture is deliberately bounded where public evidence or model output cannot resolve an internal fact.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F3C1644-B48E-40F8-A7D3-81A32DD79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0"/>
            <a:ext cx="1143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6B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E9C600A-B913-4148-8583-073114B07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76500"/>
            <a:ext cx="1714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6B67"/>
                </a:solidFill>
              </a:defRPr>
            </a:pPr>
            <a:r>
              <a:rPr sz="1050" b="1">
                <a:solidFill>
                  <a:srgbClr val="006B67"/>
                </a:solidFill>
              </a:rPr>
              <a:t>MODEL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0944D9D-39E5-42D4-AE5D-BAD7BCC09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2476500"/>
            <a:ext cx="857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4242B"/>
                </a:solidFill>
              </a:defRPr>
            </a:pPr>
            <a:r>
              <a:rPr sz="1575" b="0">
                <a:solidFill>
                  <a:srgbClr val="14242B"/>
                </a:solidFill>
              </a:rPr>
              <a:t>Bounded task portfolio; humans own inclusion, interpretation and distribution.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21BF340-B028-400C-9283-A529139B6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09900"/>
            <a:ext cx="10953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6D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A7B7C74-A42D-4137-BF62-482381E5F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162300"/>
            <a:ext cx="1714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6B67"/>
                </a:solidFill>
              </a:defRPr>
            </a:pPr>
            <a:r>
              <a:rPr sz="1050" b="1">
                <a:solidFill>
                  <a:srgbClr val="006B67"/>
                </a:solidFill>
              </a:rPr>
              <a:t>ASSUMPTIONS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45D29FB-319B-449B-B022-2E67F2328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3162300"/>
            <a:ext cx="857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4242B"/>
                </a:solidFill>
              </a:defRPr>
            </a:pPr>
            <a:r>
              <a:rPr sz="1575" b="0">
                <a:solidFill>
                  <a:srgbClr val="14242B"/>
                </a:solidFill>
              </a:rPr>
              <a:t>Visible register: basis, status, owner and calibration path.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58A4F90-20BD-4A5A-A79F-1854BA4F6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95700"/>
            <a:ext cx="10953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6D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23B3EF2-EDCA-4806-97CA-54D924CF8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848100"/>
            <a:ext cx="1714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6B67"/>
                </a:solidFill>
              </a:defRPr>
            </a:pPr>
            <a:r>
              <a:rPr sz="1050" b="1">
                <a:solidFill>
                  <a:srgbClr val="006B67"/>
                </a:solidFill>
              </a:rPr>
              <a:t>SOURCES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89185D9-47BA-4674-B5F7-039086F87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3848100"/>
            <a:ext cx="857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4242B"/>
                </a:solidFill>
              </a:defRPr>
            </a:pPr>
            <a:r>
              <a:rPr sz="1575" b="0">
                <a:solidFill>
                  <a:srgbClr val="14242B"/>
                </a:solidFill>
              </a:rPr>
              <a:t>Permission follows every record through acquisition, use and retention.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8A68904-B51F-4BC4-B905-6A9C65B13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81500"/>
            <a:ext cx="10953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6D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353B409-A50E-472D-8BFA-866FA8FDC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533900"/>
            <a:ext cx="1714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6B67"/>
                </a:solidFill>
              </a:defRPr>
            </a:pPr>
            <a:r>
              <a:rPr sz="1050" b="1">
                <a:solidFill>
                  <a:srgbClr val="006B67"/>
                </a:solidFill>
              </a:rPr>
              <a:t>COMPLIANCE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F1C0007-D5AC-4587-A892-F54661032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4533900"/>
            <a:ext cx="857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4242B"/>
                </a:solidFill>
              </a:defRPr>
            </a:pPr>
            <a:r>
              <a:rPr sz="1575" b="0">
                <a:solidFill>
                  <a:srgbClr val="14242B"/>
                </a:solidFill>
              </a:rPr>
              <a:t>Company-level scope; no PHI; restrictions and escalation built in.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E4C69EA-995B-4A3F-85F7-5F63C5780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67300"/>
            <a:ext cx="10953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6D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E13EE68-C3AE-4A0F-BD98-40B21F53C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219700"/>
            <a:ext cx="1714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6B67"/>
                </a:solidFill>
              </a:defRPr>
            </a:pPr>
            <a:r>
              <a:rPr sz="1050" b="1">
                <a:solidFill>
                  <a:srgbClr val="006B67"/>
                </a:solidFill>
              </a:rPr>
              <a:t>RELIABILITY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E79DC81-B6D9-4C8A-913F-4F5EE1DF3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5219700"/>
            <a:ext cx="857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4242B"/>
                </a:solidFill>
              </a:defRPr>
            </a:pPr>
            <a:r>
              <a:rPr sz="1575" b="0">
                <a:solidFill>
                  <a:srgbClr val="14242B"/>
                </a:solidFill>
              </a:rPr>
              <a:t>Evidence tiers and contradiction review prevent synthesis from becoming fact.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80C8E3E-2275-444D-A2A7-8E567FE3E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53100"/>
            <a:ext cx="10953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6D3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49488634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4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CED286B-8981-4AC8-BCE2-5A3D4949E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6B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8136813-C348-4D09-A646-8043BCE2D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06B67"/>
                </a:solidFill>
              </a:defRPr>
            </a:pPr>
            <a:r>
              <a:rPr sz="900" b="1">
                <a:solidFill>
                  <a:srgbClr val="006B67"/>
                </a:solidFill>
              </a:rPr>
              <a:t>INFLECTION RADAR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A1F32CF-C8F3-491A-8AD5-48D8D4E5B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C6B70"/>
                </a:solidFill>
              </a:defRPr>
            </a:pPr>
            <a:r>
              <a:rPr sz="825" b="1">
                <a:solidFill>
                  <a:srgbClr val="5C6B70"/>
                </a:solidFill>
              </a:rPr>
              <a:t>PILOT 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390D782-1650-42CC-ACEC-A61389E62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6A706DB-29AE-46D0-AEBD-81105F87B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5C6B70"/>
                </a:solidFill>
              </a:defRPr>
            </a:pPr>
            <a:r>
              <a:rPr sz="675" b="0">
                <a:solidFill>
                  <a:srgbClr val="5C6B70"/>
                </a:solidFill>
              </a:rPr>
              <a:t>RAYVEN-NIKKITA COLLINS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BE16415-4F43-431B-9A33-018D93FB6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15625" y="6534150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5C6B70"/>
                </a:solidFill>
              </a:defRPr>
            </a:pPr>
            <a:r>
              <a:rPr sz="675" b="1">
                <a:solidFill>
                  <a:srgbClr val="5C6B70"/>
                </a:solidFill>
              </a:rPr>
              <a:t>04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2934F85-66B4-4DD9-8DCE-5DC36F70D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4242B"/>
                </a:solidFill>
              </a:defRPr>
            </a:pPr>
            <a:r>
              <a:rPr sz="3150" b="1">
                <a:solidFill>
                  <a:srgbClr val="14242B"/>
                </a:solidFill>
              </a:rPr>
              <a:t>Pilot 1 asks one question—and refuses to answer another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0266D0E-3C9C-4389-9591-1FA79E849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04950"/>
            <a:ext cx="10096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C6B70"/>
                </a:solidFill>
              </a:defRPr>
            </a:pPr>
            <a:r>
              <a:rPr sz="1425" b="0">
                <a:solidFill>
                  <a:srgbClr val="5C6B70"/>
                </a:solidFill>
              </a:rPr>
              <a:t>That separation prevents false precision.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1F9497A-ACE7-4B8A-B778-334AABAEE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0"/>
            <a:ext cx="1143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6B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C4A1A2F-AA6F-4C85-B775-9BD268E11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4762500" cy="2333625"/>
          </a:xfrm>
          <a:prstGeom xmlns:a="http://schemas.openxmlformats.org/drawingml/2006/main" prst="roundRect">
            <a:avLst>
              <a:gd name="adj" fmla="val 7347"/>
            </a:avLst>
          </a:prstGeom>
          <a:solidFill xmlns:a="http://schemas.openxmlformats.org/drawingml/2006/main">
            <a:srgbClr val="006B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5872D5C-332C-455F-84FE-C535D6066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384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8E6D6"/>
                </a:solidFill>
              </a:defRPr>
            </a:pPr>
            <a:r>
              <a:rPr sz="975" b="1">
                <a:solidFill>
                  <a:srgbClr val="A8E6D6"/>
                </a:solidFill>
              </a:rPr>
              <a:t>EXTERNAL OPPORTUNITY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D2F0478-2668-4662-A619-371DAB1DF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333750"/>
            <a:ext cx="3905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FFFFFF"/>
                </a:solidFill>
              </a:defRPr>
            </a:pPr>
            <a:r>
              <a:rPr sz="2325" b="1">
                <a:solidFill>
                  <a:srgbClr val="FFFFFF"/>
                </a:solidFill>
              </a:rPr>
              <a:t>Which companies appear attractive for Real Chemistry review?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547EEE9-1B57-46EC-AD5F-9F78A4F00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571750"/>
            <a:ext cx="4762500" cy="2333625"/>
          </a:xfrm>
          <a:prstGeom xmlns:a="http://schemas.openxmlformats.org/drawingml/2006/main" prst="roundRect">
            <a:avLst>
              <a:gd name="adj" fmla="val 73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C28A92F-8F67-483A-8FC1-959663ECA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28384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26B5E"/>
                </a:solidFill>
              </a:defRPr>
            </a:pPr>
            <a:r>
              <a:rPr sz="975" b="1">
                <a:solidFill>
                  <a:srgbClr val="F26B5E"/>
                </a:solidFill>
              </a:rPr>
              <a:t>INTERNAL PURSUIT VIABILITY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F641F16-7A43-4C52-AC8D-A602F3871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333750"/>
            <a:ext cx="3905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4242B"/>
                </a:solidFill>
              </a:defRPr>
            </a:pPr>
            <a:r>
              <a:rPr sz="2325" b="1">
                <a:solidFill>
                  <a:srgbClr val="14242B"/>
                </a:solidFill>
              </a:rPr>
              <a:t>Which attractive companies are plausible internal pursuits?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734981B-98BF-4854-9850-180C49A91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3400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6B67"/>
                </a:solidFill>
              </a:defRPr>
            </a:pPr>
            <a:r>
              <a:rPr sz="1350" b="1">
                <a:solidFill>
                  <a:srgbClr val="006B67"/>
                </a:solidFill>
              </a:rPr>
              <a:t>Pilot 1 can build the first independently.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CBFEDA0-A07B-4D25-9DB8-175B4984E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533400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6B5E"/>
                </a:solidFill>
              </a:defRPr>
            </a:pPr>
            <a:r>
              <a:rPr sz="1350" b="1">
                <a:solidFill>
                  <a:srgbClr val="F26B5E"/>
                </a:solidFill>
              </a:rPr>
              <a:t>Only Real Chemistry can establish the second.</a:t>
            </a:r>
          </a:p>
        </p:txBody>
      </p:sp>
    </p:spTree>
    <p:extLst>
      <p:ext uri="{BB962C8B-B14F-4D97-AF65-F5344CB8AC3E}">
        <p14:creationId xmlns:p14="http://schemas.microsoft.com/office/powerpoint/2010/main" val="71500218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4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672FC63-8F5A-4736-B7FD-55A4563D8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6B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0CE48D2-6B95-4E02-ACD9-5D0746344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06B67"/>
                </a:solidFill>
              </a:defRPr>
            </a:pPr>
            <a:r>
              <a:rPr sz="900" b="1">
                <a:solidFill>
                  <a:srgbClr val="006B67"/>
                </a:solidFill>
              </a:rPr>
              <a:t>INFLECTION RADAR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DA45C77-F79D-4A1C-83DA-71B36DA14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C6B70"/>
                </a:solidFill>
              </a:defRPr>
            </a:pPr>
            <a:r>
              <a:rPr sz="825" b="1">
                <a:solidFill>
                  <a:srgbClr val="5C6B70"/>
                </a:solidFill>
              </a:rPr>
              <a:t>METHOD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201DA3B-BA33-4B30-954D-2BF1DAF6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76821D8-141E-4DA5-9E35-C749D0830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5C6B70"/>
                </a:solidFill>
              </a:defRPr>
            </a:pPr>
            <a:r>
              <a:rPr sz="675" b="0">
                <a:solidFill>
                  <a:srgbClr val="5C6B70"/>
                </a:solidFill>
              </a:rPr>
              <a:t>RAYVEN-NIKKITA COLLINS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006FED8-34C8-4A0D-8B92-E2AD8896B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15625" y="6534150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5C6B70"/>
                </a:solidFill>
              </a:defRPr>
            </a:pPr>
            <a:r>
              <a:rPr sz="675" b="1">
                <a:solidFill>
                  <a:srgbClr val="5C6B70"/>
                </a:solidFill>
              </a:rPr>
              <a:t>05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6809F7E-3E90-468D-A185-78990B9FF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4242B"/>
                </a:solidFill>
              </a:defRPr>
            </a:pPr>
            <a:r>
              <a:rPr sz="3150" b="1">
                <a:solidFill>
                  <a:srgbClr val="14242B"/>
                </a:solidFill>
              </a:rPr>
              <a:t>Evidence moves through a visible reasoning chain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4DD1C8A-689F-44B1-91FA-D7EB78FC6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04950"/>
            <a:ext cx="10096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C6B70"/>
                </a:solidFill>
              </a:defRPr>
            </a:pPr>
            <a:r>
              <a:rPr sz="1425" b="0">
                <a:solidFill>
                  <a:srgbClr val="5C6B70"/>
                </a:solidFill>
              </a:rPr>
              <a:t>Every transition is inspectable; none is an automatic promotion of confidence.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4A721B3-90AB-4108-B730-E57918A1B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0"/>
            <a:ext cx="1143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6B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58E7A4D-BD88-4767-ABF0-18600EB22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14625"/>
            <a:ext cx="1905000" cy="180975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006B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B059022-FAA3-4130-B1C9-0E605C774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57500"/>
            <a:ext cx="361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8E6D6"/>
                </a:solidFill>
              </a:defRPr>
            </a:pPr>
            <a:r>
              <a:rPr sz="1200" b="1">
                <a:solidFill>
                  <a:srgbClr val="A8E6D6"/>
                </a:solidFill>
              </a:rPr>
              <a:t>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A0557B5-B342-4008-B111-CC96BD46E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286125"/>
            <a:ext cx="1571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SOURCE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05A80AC-3C84-4F6F-A201-1D2D8A5DF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695700"/>
            <a:ext cx="1524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What was observed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E8FA767-3D84-4634-A0FF-D6DEEAD41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3286125"/>
            <a:ext cx="3619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26B5E"/>
                </a:solidFill>
              </a:defRPr>
            </a:pPr>
            <a:r>
              <a:rPr sz="2100" b="1">
                <a:solidFill>
                  <a:srgbClr val="F26B5E"/>
                </a:solidFill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13E77D3-CF4B-412A-80B3-65F9ABD2C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714625"/>
            <a:ext cx="1905000" cy="180975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7F79DAC-2672-4F19-967B-D37AB57AC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857500"/>
            <a:ext cx="361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26B5E"/>
                </a:solidFill>
              </a:defRPr>
            </a:pPr>
            <a:r>
              <a:rPr sz="1200" b="1">
                <a:solidFill>
                  <a:srgbClr val="F26B5E"/>
                </a:solidFill>
              </a:rPr>
              <a:t>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38A512D-C7F1-43F5-B3CD-04DC8A55E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286125"/>
            <a:ext cx="1571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6B67"/>
                </a:solidFill>
              </a:defRPr>
            </a:pPr>
            <a:r>
              <a:rPr sz="1200" b="1">
                <a:solidFill>
                  <a:srgbClr val="006B67"/>
                </a:solidFill>
              </a:rPr>
              <a:t>FACT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B11E734-178A-41DE-B3DF-960A3E70E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695700"/>
            <a:ext cx="1524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4242B"/>
                </a:solidFill>
              </a:defRPr>
            </a:pPr>
            <a:r>
              <a:rPr sz="1350" b="0">
                <a:solidFill>
                  <a:srgbClr val="14242B"/>
                </a:solidFill>
              </a:rPr>
              <a:t>What the record establishes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2BE4C7A-C23C-41C4-BA35-CBECDDAE7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3286125"/>
            <a:ext cx="3619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26B5E"/>
                </a:solidFill>
              </a:defRPr>
            </a:pPr>
            <a:r>
              <a:rPr sz="2100" b="1">
                <a:solidFill>
                  <a:srgbClr val="F26B5E"/>
                </a:solidFill>
              </a:rPr>
              <a:t>→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F44FBBD-AD4E-4394-B229-B41B22E5B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714625"/>
            <a:ext cx="1905000" cy="180975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B932C7D-1F60-4D40-B177-9E0552646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2857500"/>
            <a:ext cx="361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26B5E"/>
                </a:solidFill>
              </a:defRPr>
            </a:pPr>
            <a:r>
              <a:rPr sz="1200" b="1">
                <a:solidFill>
                  <a:srgbClr val="F26B5E"/>
                </a:solidFill>
              </a:rPr>
              <a:t>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8F6CEBA-73F4-4249-8A71-47566EF2A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3286125"/>
            <a:ext cx="1571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6B67"/>
                </a:solidFill>
              </a:defRPr>
            </a:pPr>
            <a:r>
              <a:rPr sz="1200" b="1">
                <a:solidFill>
                  <a:srgbClr val="006B67"/>
                </a:solidFill>
              </a:rPr>
              <a:t>SIGNAL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E784502-41E6-4D0B-ADD2-3AAFE2704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3695700"/>
            <a:ext cx="1524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4242B"/>
                </a:solidFill>
              </a:defRPr>
            </a:pPr>
            <a:r>
              <a:rPr sz="1350" b="0">
                <a:solidFill>
                  <a:srgbClr val="14242B"/>
                </a:solidFill>
              </a:rPr>
              <a:t>What changed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ECF20CE-1FA4-4929-8D59-EADCB7184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286125"/>
            <a:ext cx="3619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26B5E"/>
                </a:solidFill>
              </a:defRPr>
            </a:pPr>
            <a:r>
              <a:rPr sz="2100" b="1">
                <a:solidFill>
                  <a:srgbClr val="F26B5E"/>
                </a:solidFill>
              </a:rPr>
              <a:t>→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35958B2-A79E-4B46-A1BC-D649BF38A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2714625"/>
            <a:ext cx="1905000" cy="180975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5035416-AED6-48B9-A88E-D04F2739D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2857500"/>
            <a:ext cx="361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26B5E"/>
                </a:solidFill>
              </a:defRPr>
            </a:pPr>
            <a:r>
              <a:rPr sz="1200" b="1">
                <a:solidFill>
                  <a:srgbClr val="F26B5E"/>
                </a:solidFill>
              </a:rPr>
              <a:t>4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2A429DE-B995-439B-9D33-CE0E38606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3286125"/>
            <a:ext cx="1571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6B67"/>
                </a:solidFill>
              </a:defRPr>
            </a:pPr>
            <a:r>
              <a:rPr sz="1200" b="1">
                <a:solidFill>
                  <a:srgbClr val="006B67"/>
                </a:solidFill>
              </a:rPr>
              <a:t>HYPOTHESIS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5B792A3-A863-41FA-BE13-639BB8335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3695700"/>
            <a:ext cx="1524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4242B"/>
                </a:solidFill>
              </a:defRPr>
            </a:pPr>
            <a:r>
              <a:rPr sz="1350" b="0">
                <a:solidFill>
                  <a:srgbClr val="14242B"/>
                </a:solidFill>
              </a:rPr>
              <a:t>Why it may matter now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B53500D-9DC1-4006-AF5B-9B6C5E891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3286125"/>
            <a:ext cx="3619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26B5E"/>
                </a:solidFill>
              </a:defRPr>
            </a:pPr>
            <a:r>
              <a:rPr sz="2100" b="1">
                <a:solidFill>
                  <a:srgbClr val="F26B5E"/>
                </a:solidFill>
              </a:rPr>
              <a:t>→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6991D22-BB87-4D2F-A005-C7307BD1F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2714625"/>
            <a:ext cx="1905000" cy="180975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FF73487-DE27-42F2-A3AE-2BC05B027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2857500"/>
            <a:ext cx="361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26B5E"/>
                </a:solidFill>
              </a:defRPr>
            </a:pPr>
            <a:r>
              <a:rPr sz="1200" b="1">
                <a:solidFill>
                  <a:srgbClr val="F26B5E"/>
                </a:solidFill>
              </a:rPr>
              <a:t>5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37F656F-D5E6-486F-A322-9A7C7C233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3286125"/>
            <a:ext cx="1571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6B67"/>
                </a:solidFill>
              </a:defRPr>
            </a:pPr>
            <a:r>
              <a:rPr sz="1200" b="1">
                <a:solidFill>
                  <a:srgbClr val="006B67"/>
                </a:solidFill>
              </a:rPr>
              <a:t>RELEVANCE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1AAB1DF-A24F-428B-B660-5839EDF17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3695700"/>
            <a:ext cx="1524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4242B"/>
                </a:solidFill>
              </a:defRPr>
            </a:pPr>
            <a:r>
              <a:rPr sz="1350" b="0">
                <a:solidFill>
                  <a:srgbClr val="14242B"/>
                </a:solidFill>
              </a:rPr>
              <a:t>Who should inspect it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6237210-94B1-481D-A172-35D8F51DF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91125"/>
            <a:ext cx="1066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B70"/>
                </a:solidFill>
              </a:defRPr>
            </a:pPr>
            <a:r>
              <a:rPr sz="1275" b="0">
                <a:solidFill>
                  <a:srgbClr val="5C6B70"/>
                </a:solidFill>
              </a:rPr>
              <a:t>Verified fact  •  Corroborated finding  •  Analytical inference  •  Hypothesis / early signal</a:t>
            </a:r>
          </a:p>
        </p:txBody>
      </p:sp>
    </p:spTree>
    <p:extLst>
      <p:ext uri="{BB962C8B-B14F-4D97-AF65-F5344CB8AC3E}">
        <p14:creationId xmlns:p14="http://schemas.microsoft.com/office/powerpoint/2010/main" val="139410247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4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F2E2AA5-588F-47A5-A92E-F6332BF90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6B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51A83E1-C3FC-4418-83E6-F1C7599C9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06B67"/>
                </a:solidFill>
              </a:defRPr>
            </a:pPr>
            <a:r>
              <a:rPr sz="900" b="1">
                <a:solidFill>
                  <a:srgbClr val="006B67"/>
                </a:solidFill>
              </a:rPr>
              <a:t>INFLECTION RADAR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13994BD-2CC7-4C5A-9424-C681C41B2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C6B70"/>
                </a:solidFill>
              </a:defRPr>
            </a:pPr>
            <a:r>
              <a:rPr sz="825" b="1">
                <a:solidFill>
                  <a:srgbClr val="5C6B70"/>
                </a:solidFill>
              </a:rPr>
              <a:t>MODEL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4B640FC-B4AD-4B57-93D0-0B7532B60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04CA47C-2B77-4CD0-BB48-E1401A703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5C6B70"/>
                </a:solidFill>
              </a:defRPr>
            </a:pPr>
            <a:r>
              <a:rPr sz="675" b="0">
                <a:solidFill>
                  <a:srgbClr val="5C6B70"/>
                </a:solidFill>
              </a:rPr>
              <a:t>RAYVEN-NIKKITA COLLINS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308BB09-3323-4289-A28B-0A6279868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15625" y="6534150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5C6B70"/>
                </a:solidFill>
              </a:defRPr>
            </a:pPr>
            <a:r>
              <a:rPr sz="675" b="1">
                <a:solidFill>
                  <a:srgbClr val="5C6B70"/>
                </a:solidFill>
              </a:rPr>
              <a:t>06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F203B99-24B4-4B52-8540-435BFAE2A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4242B"/>
                </a:solidFill>
              </a:defRPr>
            </a:pPr>
            <a:r>
              <a:rPr sz="3150" b="1">
                <a:solidFill>
                  <a:srgbClr val="14242B"/>
                </a:solidFill>
              </a:rPr>
              <a:t>AI does bounded work. Humans retain authority.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0467DCE-5A8D-465B-B7AA-D02C1A62E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04950"/>
            <a:ext cx="10096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C6B70"/>
                </a:solidFill>
              </a:defRPr>
            </a:pPr>
            <a:r>
              <a:rPr sz="1425" b="0">
                <a:solidFill>
                  <a:srgbClr val="5C6B70"/>
                </a:solidFill>
              </a:rPr>
              <a:t>Provider-flexible, but never model-indifferent.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E051245-87FE-44A6-A84D-A29A518FA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0"/>
            <a:ext cx="1143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6B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DC523EA-2BF7-45D7-9C59-38178A9EA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3333750" cy="2667000"/>
          </a:xfrm>
          <a:prstGeom xmlns:a="http://schemas.openxmlformats.org/drawingml/2006/main" prst="roundRect">
            <a:avLst>
              <a:gd name="adj" fmla="val 6429"/>
            </a:avLst>
          </a:prstGeom>
          <a:solidFill xmlns:a="http://schemas.openxmlformats.org/drawingml/2006/main">
            <a:srgbClr val="006B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480B7EB-1F46-442F-8799-5FA28461D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00350"/>
            <a:ext cx="2800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8E6D6"/>
                </a:solidFill>
              </a:defRPr>
            </a:pPr>
            <a:r>
              <a:rPr sz="1125" b="1">
                <a:solidFill>
                  <a:srgbClr val="A8E6D6"/>
                </a:solidFill>
              </a:rPr>
              <a:t>AI-ASSISTED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4F79235-6A1D-43BD-867E-F2EE28869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286125"/>
            <a:ext cx="2800350" cy="1571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4242B"/>
                </a:solidFill>
              </a:defRPr>
            </a:pPr>
            <a:r>
              <a:rPr sz="1650" b="0">
                <a:solidFill>
                  <a:srgbClr val="14242B"/>
                </a:solidFill>
              </a:rPr>
              <a:t>Extraction</a:t>
            </a:r>
          </a:p>
          <a:p xmlns:a="http://schemas.openxmlformats.org/drawingml/2006/main">
            <a:pPr algn="l">
              <a:defRPr sz="1650" b="0">
                <a:solidFill>
                  <a:srgbClr val="14242B"/>
                </a:solidFill>
              </a:defRPr>
            </a:pPr>
            <a:r>
              <a:rPr sz="1650" b="0">
                <a:solidFill>
                  <a:srgbClr val="14242B"/>
                </a:solidFill>
              </a:rPr>
              <a:t>Entity matching</a:t>
            </a:r>
          </a:p>
          <a:p xmlns:a="http://schemas.openxmlformats.org/drawingml/2006/main">
            <a:pPr algn="l">
              <a:defRPr sz="1650" b="0">
                <a:solidFill>
                  <a:srgbClr val="14242B"/>
                </a:solidFill>
              </a:defRPr>
            </a:pPr>
            <a:r>
              <a:rPr sz="1650" b="0">
                <a:solidFill>
                  <a:srgbClr val="14242B"/>
                </a:solidFill>
              </a:rPr>
              <a:t>Comparison</a:t>
            </a:r>
          </a:p>
          <a:p xmlns:a="http://schemas.openxmlformats.org/drawingml/2006/main">
            <a:pPr algn="l">
              <a:defRPr sz="1650" b="0">
                <a:solidFill>
                  <a:srgbClr val="14242B"/>
                </a:solidFill>
              </a:defRPr>
            </a:pPr>
            <a:r>
              <a:rPr sz="1650" b="0">
                <a:solidFill>
                  <a:srgbClr val="14242B"/>
                </a:solidFill>
              </a:rPr>
              <a:t>Classification</a:t>
            </a:r>
          </a:p>
          <a:p xmlns:a="http://schemas.openxmlformats.org/drawingml/2006/main">
            <a:pPr algn="l">
              <a:defRPr sz="1650" b="0">
                <a:solidFill>
                  <a:srgbClr val="14242B"/>
                </a:solidFill>
              </a:defRPr>
            </a:pPr>
            <a:r>
              <a:rPr sz="1650" b="0">
                <a:solidFill>
                  <a:srgbClr val="14242B"/>
                </a:solidFill>
              </a:rPr>
              <a:t>Contradiction flags</a:t>
            </a:r>
          </a:p>
          <a:p xmlns:a="http://schemas.openxmlformats.org/drawingml/2006/main">
            <a:pPr algn="l">
              <a:defRPr sz="1650" b="0">
                <a:solidFill>
                  <a:srgbClr val="14242B"/>
                </a:solidFill>
              </a:defRPr>
            </a:pPr>
            <a:r>
              <a:rPr sz="1650" b="0">
                <a:solidFill>
                  <a:srgbClr val="14242B"/>
                </a:solidFill>
              </a:rPr>
              <a:t>Draft synthesis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BA7DB0F-3410-4AD3-A45A-A67CF95E2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571750"/>
            <a:ext cx="3333750" cy="2667000"/>
          </a:xfrm>
          <a:prstGeom xmlns:a="http://schemas.openxmlformats.org/drawingml/2006/main" prst="roundRect">
            <a:avLst>
              <a:gd name="adj" fmla="val 6429"/>
            </a:avLst>
          </a:prstGeom>
          <a:solidFill xmlns:a="http://schemas.openxmlformats.org/drawingml/2006/main">
            <a:srgbClr val="E8EF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576B44F-AC54-4E35-84CD-612B15B14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800350"/>
            <a:ext cx="2800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06B67"/>
                </a:solidFill>
              </a:defRPr>
            </a:pPr>
            <a:r>
              <a:rPr sz="1125" b="1">
                <a:solidFill>
                  <a:srgbClr val="006B67"/>
                </a:solidFill>
              </a:rPr>
              <a:t>DETERMINISTIC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A3ED74C-BEA4-422F-BBF6-A247E7261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286125"/>
            <a:ext cx="2800350" cy="1571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4242B"/>
                </a:solidFill>
              </a:defRPr>
            </a:pPr>
            <a:r>
              <a:rPr sz="1650" b="0">
                <a:solidFill>
                  <a:srgbClr val="14242B"/>
                </a:solidFill>
              </a:rPr>
              <a:t>Source registry</a:t>
            </a:r>
          </a:p>
          <a:p xmlns:a="http://schemas.openxmlformats.org/drawingml/2006/main">
            <a:pPr algn="l">
              <a:defRPr sz="1650" b="0">
                <a:solidFill>
                  <a:srgbClr val="14242B"/>
                </a:solidFill>
              </a:defRPr>
            </a:pPr>
            <a:r>
              <a:rPr sz="1650" b="0">
                <a:solidFill>
                  <a:srgbClr val="14242B"/>
                </a:solidFill>
              </a:rPr>
              <a:t>Record IDs</a:t>
            </a:r>
          </a:p>
          <a:p xmlns:a="http://schemas.openxmlformats.org/drawingml/2006/main">
            <a:pPr algn="l">
              <a:defRPr sz="1650" b="0">
                <a:solidFill>
                  <a:srgbClr val="14242B"/>
                </a:solidFill>
              </a:defRPr>
            </a:pPr>
            <a:r>
              <a:rPr sz="1650" b="0">
                <a:solidFill>
                  <a:srgbClr val="14242B"/>
                </a:solidFill>
              </a:rPr>
              <a:t>Required fields</a:t>
            </a:r>
          </a:p>
          <a:p xmlns:a="http://schemas.openxmlformats.org/drawingml/2006/main">
            <a:pPr algn="l">
              <a:defRPr sz="1650" b="0">
                <a:solidFill>
                  <a:srgbClr val="14242B"/>
                </a:solidFill>
              </a:defRPr>
            </a:pPr>
            <a:r>
              <a:rPr sz="1650" b="0">
                <a:solidFill>
                  <a:srgbClr val="14242B"/>
                </a:solidFill>
              </a:rPr>
              <a:t>Weights + date rules</a:t>
            </a:r>
          </a:p>
          <a:p xmlns:a="http://schemas.openxmlformats.org/drawingml/2006/main">
            <a:pPr algn="l">
              <a:defRPr sz="1650" b="0">
                <a:solidFill>
                  <a:srgbClr val="14242B"/>
                </a:solidFill>
              </a:defRPr>
            </a:pPr>
            <a:r>
              <a:rPr sz="1650" b="0">
                <a:solidFill>
                  <a:srgbClr val="14242B"/>
                </a:solidFill>
              </a:rPr>
              <a:t>Citation links</a:t>
            </a:r>
          </a:p>
          <a:p xmlns:a="http://schemas.openxmlformats.org/drawingml/2006/main">
            <a:pPr algn="l">
              <a:defRPr sz="1650" b="0">
                <a:solidFill>
                  <a:srgbClr val="14242B"/>
                </a:solidFill>
              </a:defRPr>
            </a:pPr>
            <a:r>
              <a:rPr sz="1650" b="0">
                <a:solidFill>
                  <a:srgbClr val="14242B"/>
                </a:solidFill>
              </a:rPr>
              <a:t>Versioning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B41C053-3124-495C-8695-E972FF5DB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571750"/>
            <a:ext cx="3333750" cy="2667000"/>
          </a:xfrm>
          <a:prstGeom xmlns:a="http://schemas.openxmlformats.org/drawingml/2006/main" prst="roundRect">
            <a:avLst>
              <a:gd name="adj" fmla="val 6429"/>
            </a:avLst>
          </a:prstGeom>
          <a:solidFill xmlns:a="http://schemas.openxmlformats.org/drawingml/2006/main">
            <a:srgbClr val="1424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452E403-CA7E-4352-9E21-2570722D4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800350"/>
            <a:ext cx="2800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8E6D6"/>
                </a:solidFill>
              </a:defRPr>
            </a:pPr>
            <a:r>
              <a:rPr sz="1125" b="1">
                <a:solidFill>
                  <a:srgbClr val="A8E6D6"/>
                </a:solidFill>
              </a:rPr>
              <a:t>HUMAN-ONLY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0814CD2-2B4D-4C37-B3FF-3647B3B13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286125"/>
            <a:ext cx="2800350" cy="1571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FFFFF"/>
                </a:solidFill>
              </a:defRPr>
            </a:pPr>
            <a:r>
              <a:rPr sz="1650" b="0">
                <a:solidFill>
                  <a:srgbClr val="FFFFFF"/>
                </a:solidFill>
              </a:rPr>
              <a:t>Company inclusion</a:t>
            </a:r>
          </a:p>
          <a:p xmlns:a="http://schemas.openxmlformats.org/drawingml/2006/main">
            <a:pPr algn="l">
              <a:defRPr sz="1650" b="0">
                <a:solidFill>
                  <a:srgbClr val="FFFFFF"/>
                </a:solidFill>
              </a:defRPr>
            </a:pPr>
            <a:r>
              <a:rPr sz="1650" b="0">
                <a:solidFill>
                  <a:srgbClr val="FFFFFF"/>
                </a:solidFill>
              </a:rPr>
              <a:t>Signal meaning</a:t>
            </a:r>
          </a:p>
          <a:p xmlns:a="http://schemas.openxmlformats.org/drawingml/2006/main">
            <a:pPr algn="l">
              <a:defRPr sz="1650" b="0">
                <a:solidFill>
                  <a:srgbClr val="FFFFFF"/>
                </a:solidFill>
              </a:defRPr>
            </a:pPr>
            <a:r>
              <a:rPr sz="1650" b="0">
                <a:solidFill>
                  <a:srgbClr val="FFFFFF"/>
                </a:solidFill>
              </a:rPr>
              <a:t>Score override</a:t>
            </a:r>
          </a:p>
          <a:p xmlns:a="http://schemas.openxmlformats.org/drawingml/2006/main">
            <a:pPr algn="l">
              <a:defRPr sz="1650" b="0">
                <a:solidFill>
                  <a:srgbClr val="FFFFFF"/>
                </a:solidFill>
              </a:defRPr>
            </a:pPr>
            <a:r>
              <a:rPr sz="1650" b="0">
                <a:solidFill>
                  <a:srgbClr val="FFFFFF"/>
                </a:solidFill>
              </a:rPr>
              <a:t>Service relevance</a:t>
            </a:r>
          </a:p>
          <a:p xmlns:a="http://schemas.openxmlformats.org/drawingml/2006/main">
            <a:pPr algn="l">
              <a:defRPr sz="1650" b="0">
                <a:solidFill>
                  <a:srgbClr val="FFFFFF"/>
                </a:solidFill>
              </a:defRPr>
            </a:pPr>
            <a:r>
              <a:rPr sz="1650" b="0">
                <a:solidFill>
                  <a:srgbClr val="FFFFFF"/>
                </a:solidFill>
              </a:rPr>
              <a:t>Escalation</a:t>
            </a:r>
          </a:p>
          <a:p xmlns:a="http://schemas.openxmlformats.org/drawingml/2006/main">
            <a:pPr algn="l">
              <a:defRPr sz="1650" b="0">
                <a:solidFill>
                  <a:srgbClr val="FFFFFF"/>
                </a:solidFill>
              </a:defRPr>
            </a:pPr>
            <a:r>
              <a:rPr sz="1650" b="0">
                <a:solidFill>
                  <a:srgbClr val="FFFFFF"/>
                </a:solidFill>
              </a:rPr>
              <a:t>Final portfolio</a:t>
            </a:r>
          </a:p>
        </p:txBody>
      </p:sp>
    </p:spTree>
    <p:extLst>
      <p:ext uri="{BB962C8B-B14F-4D97-AF65-F5344CB8AC3E}">
        <p14:creationId xmlns:p14="http://schemas.microsoft.com/office/powerpoint/2010/main" val="74772471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4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A25A988-F6C2-46E4-B399-5E6667EA7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6B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6A00066-F9F2-4686-B8C1-C812ECC87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06B67"/>
                </a:solidFill>
              </a:defRPr>
            </a:pPr>
            <a:r>
              <a:rPr sz="900" b="1">
                <a:solidFill>
                  <a:srgbClr val="006B67"/>
                </a:solidFill>
              </a:rPr>
              <a:t>INFLECTION RADAR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A2EEBB1-1FF9-45F6-AA8E-3F0BED49E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C6B70"/>
                </a:solidFill>
              </a:defRPr>
            </a:pPr>
            <a:r>
              <a:rPr sz="825" b="1">
                <a:solidFill>
                  <a:srgbClr val="5C6B70"/>
                </a:solidFill>
              </a:rPr>
              <a:t>GOVERN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E5A5A1D-8C32-4199-BEB9-B10A7B7EC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6B8725E-F2AC-46B3-8259-B4B407531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5C6B70"/>
                </a:solidFill>
              </a:defRPr>
            </a:pPr>
            <a:r>
              <a:rPr sz="675" b="0">
                <a:solidFill>
                  <a:srgbClr val="5C6B70"/>
                </a:solidFill>
              </a:rPr>
              <a:t>RAYVEN-NIKKITA COLLINS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3047CE7-A0A9-42C5-992A-B42AFA37E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15625" y="6534150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5C6B70"/>
                </a:solidFill>
              </a:defRPr>
            </a:pPr>
            <a:r>
              <a:rPr sz="675" b="1">
                <a:solidFill>
                  <a:srgbClr val="5C6B70"/>
                </a:solidFill>
              </a:rPr>
              <a:t>07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054EEB6-D581-4E1E-8D1C-995823C6D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4242B"/>
                </a:solidFill>
              </a:defRPr>
            </a:pPr>
            <a:r>
              <a:rPr sz="3150" b="1">
                <a:solidFill>
                  <a:srgbClr val="14242B"/>
                </a:solidFill>
              </a:rPr>
              <a:t>Permission is a path, not a source label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A06EE6A-3DA7-4733-95D0-4558D7458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04950"/>
            <a:ext cx="10096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C6B70"/>
                </a:solidFill>
              </a:defRPr>
            </a:pPr>
            <a:r>
              <a:rPr sz="1425" b="0">
                <a:solidFill>
                  <a:srgbClr val="5C6B70"/>
                </a:solidFill>
              </a:rPr>
              <a:t>Restrictions travel with the record—and with intelligence derived from it.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12B6E6A-0D4F-4306-B706-C84AB9992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0"/>
            <a:ext cx="1143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6B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CCB334A-0D2A-4F53-B686-C028892DC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0"/>
            <a:ext cx="1381125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006B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CC9A2D9-7191-4647-A3F6-CFB04F16B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67050"/>
            <a:ext cx="12287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SOURCE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646DC34-9DAA-4FD7-8C44-91A17E90B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90725" y="3067050"/>
            <a:ext cx="209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26B5E"/>
                </a:solidFill>
              </a:defRPr>
            </a:pPr>
            <a:r>
              <a:rPr sz="1500" b="1">
                <a:solidFill>
                  <a:srgbClr val="F26B5E"/>
                </a:solidFill>
              </a:rPr>
              <a:t>→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BAB12D2-7B61-4DBB-82F9-B15E1D43B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2857500"/>
            <a:ext cx="1381125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49898D4-F9CF-4745-88C3-04A248B88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067050"/>
            <a:ext cx="12287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06B67"/>
                </a:solidFill>
              </a:defRPr>
            </a:pPr>
            <a:r>
              <a:rPr sz="975" b="1">
                <a:solidFill>
                  <a:srgbClr val="006B67"/>
                </a:solidFill>
              </a:rPr>
              <a:t>METHOD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E81CFC6-4CD5-445F-AD76-0FFAD5AAC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52825" y="3067050"/>
            <a:ext cx="209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26B5E"/>
                </a:solidFill>
              </a:defRPr>
            </a:pPr>
            <a:r>
              <a:rPr sz="1500" b="1">
                <a:solidFill>
                  <a:srgbClr val="F26B5E"/>
                </a:solidFill>
              </a:rPr>
              <a:t>→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CA20D42-2CD4-4630-A486-9F255853F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857500"/>
            <a:ext cx="1381125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06DD51C-55E7-499D-9390-D8B984215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067050"/>
            <a:ext cx="12287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06B67"/>
                </a:solidFill>
              </a:defRPr>
            </a:pPr>
            <a:r>
              <a:rPr sz="975" b="1">
                <a:solidFill>
                  <a:srgbClr val="006B67"/>
                </a:solidFill>
              </a:rPr>
              <a:t>STORAGE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0777B66-8246-4EF2-816A-51B07F13C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4925" y="3067050"/>
            <a:ext cx="209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26B5E"/>
                </a:solidFill>
              </a:defRPr>
            </a:pPr>
            <a:r>
              <a:rPr sz="1500" b="1">
                <a:solidFill>
                  <a:srgbClr val="F26B5E"/>
                </a:solidFill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7E28867-4920-4E37-89E8-FE45FA8F0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2857500"/>
            <a:ext cx="1381125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D04D1E3-5352-4F41-9CF9-76F8F4B4B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3067050"/>
            <a:ext cx="12287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06B67"/>
                </a:solidFill>
              </a:defRPr>
            </a:pPr>
            <a:r>
              <a:rPr sz="975" b="1">
                <a:solidFill>
                  <a:srgbClr val="006B67"/>
                </a:solidFill>
              </a:rPr>
              <a:t>MODEL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40319B0-A6E2-47E5-8A0F-28DE4BEB5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77025" y="3067050"/>
            <a:ext cx="209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26B5E"/>
                </a:solidFill>
              </a:defRPr>
            </a:pPr>
            <a:r>
              <a:rPr sz="1500" b="1">
                <a:solidFill>
                  <a:srgbClr val="F26B5E"/>
                </a:solidFill>
              </a:rPr>
              <a:t>→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465F848-49B2-40FB-BC40-4D6774B61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857500"/>
            <a:ext cx="1381125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D7B43EF-F9F5-476E-95C2-2CEF588FE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067050"/>
            <a:ext cx="12287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06B67"/>
                </a:solidFill>
              </a:defRPr>
            </a:pPr>
            <a:r>
              <a:rPr sz="975" b="1">
                <a:solidFill>
                  <a:srgbClr val="006B67"/>
                </a:solidFill>
              </a:rPr>
              <a:t>OUTPUT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766D61C-343C-4DD1-B1DA-2A443E63B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067050"/>
            <a:ext cx="209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26B5E"/>
                </a:solidFill>
              </a:defRPr>
            </a:pPr>
            <a:r>
              <a:rPr sz="1500" b="1">
                <a:solidFill>
                  <a:srgbClr val="F26B5E"/>
                </a:solidFill>
              </a:rPr>
              <a:t>→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44F4DF7-08EB-4C95-A3A0-B5365F481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857500"/>
            <a:ext cx="1381125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5638B6D-8289-481F-A613-FCC28E6E9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067050"/>
            <a:ext cx="12287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06B67"/>
                </a:solidFill>
              </a:defRPr>
            </a:pPr>
            <a:r>
              <a:rPr sz="975" b="1">
                <a:solidFill>
                  <a:srgbClr val="006B67"/>
                </a:solidFill>
              </a:rPr>
              <a:t>AUDIENCE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2ABD5D6-4208-4AD4-BD70-720AFCFD4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3067050"/>
            <a:ext cx="209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26B5E"/>
                </a:solidFill>
              </a:defRPr>
            </a:pPr>
            <a:r>
              <a:rPr sz="1500" b="1">
                <a:solidFill>
                  <a:srgbClr val="F26B5E"/>
                </a:solidFill>
              </a:rPr>
              <a:t>→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22F6BF8-9086-4893-BF67-AB210B477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82200" y="2857500"/>
            <a:ext cx="1381125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429CE44-834E-4597-8372-6AA54D12B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3067050"/>
            <a:ext cx="12287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06B67"/>
                </a:solidFill>
              </a:defRPr>
            </a:pPr>
            <a:r>
              <a:rPr sz="975" b="1">
                <a:solidFill>
                  <a:srgbClr val="006B67"/>
                </a:solidFill>
              </a:rPr>
              <a:t>RETENTION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A22B14E-1962-42CE-9DAD-0E1A258CC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38625"/>
            <a:ext cx="10972800" cy="1000125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E8EF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624D08A-4D59-4AE3-A299-95BA80AAB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419600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06B67"/>
                </a:solidFill>
              </a:defRPr>
            </a:pPr>
            <a:r>
              <a:rPr sz="975" b="1">
                <a:solidFill>
                  <a:srgbClr val="006B67"/>
                </a:solidFill>
              </a:rPr>
              <a:t>PILOT 1 DEFAULT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EB7AA8C-DE71-4A81-BF97-CCB54FF55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724400"/>
            <a:ext cx="1009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4242B"/>
                </a:solidFill>
              </a:defRPr>
            </a:pPr>
            <a:r>
              <a:rPr sz="1575" b="0">
                <a:solidFill>
                  <a:srgbClr val="14242B"/>
                </a:solidFill>
              </a:rPr>
              <a:t>Official, first-party and permitted public sources. No PHI. No unapproved scraping. No restricted licensed-source ingestion.</a:t>
            </a:r>
          </a:p>
        </p:txBody>
      </p:sp>
    </p:spTree>
    <p:extLst>
      <p:ext uri="{BB962C8B-B14F-4D97-AF65-F5344CB8AC3E}">
        <p14:creationId xmlns:p14="http://schemas.microsoft.com/office/powerpoint/2010/main" val="212530508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4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E751B6A-8D6B-4B49-A2B2-20CB681D6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6B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27C32FC-443B-4B1D-97F2-8F82E3FC8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06B67"/>
                </a:solidFill>
              </a:defRPr>
            </a:pPr>
            <a:r>
              <a:rPr sz="900" b="1">
                <a:solidFill>
                  <a:srgbClr val="006B67"/>
                </a:solidFill>
              </a:rPr>
              <a:t>INFLECTION RADAR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AADEF2D-BCDB-48A8-9441-12FBA79A4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C6B70"/>
                </a:solidFill>
              </a:defRPr>
            </a:pPr>
            <a:r>
              <a:rPr sz="825" b="1">
                <a:solidFill>
                  <a:srgbClr val="5C6B70"/>
                </a:solidFill>
              </a:rPr>
              <a:t>FIT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DB7FC73-C3FE-4CD1-B0A7-136A1963A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E40E4FD-3DE8-4454-B7E8-EA3A46819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5C6B70"/>
                </a:solidFill>
              </a:defRPr>
            </a:pPr>
            <a:r>
              <a:rPr sz="675" b="0">
                <a:solidFill>
                  <a:srgbClr val="5C6B70"/>
                </a:solidFill>
              </a:rPr>
              <a:t>RAYVEN-NIKKITA COLLINS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482EBA2-E0CE-4742-9BEF-F7A61CF4E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15625" y="6534150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5C6B70"/>
                </a:solidFill>
              </a:defRPr>
            </a:pPr>
            <a:r>
              <a:rPr sz="675" b="1">
                <a:solidFill>
                  <a:srgbClr val="5C6B70"/>
                </a:solidFill>
              </a:rPr>
              <a:t>08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A441741-AD36-4496-94C4-3DE14B190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4242B"/>
                </a:solidFill>
              </a:defRPr>
            </a:pPr>
            <a:r>
              <a:rPr sz="3150" b="1">
                <a:solidFill>
                  <a:srgbClr val="14242B"/>
                </a:solidFill>
              </a:rPr>
              <a:t>The candidate white space is an operating layer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EEEF404-4A2B-43A1-A8F9-CCC1CD7ED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04950"/>
            <a:ext cx="10096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C6B70"/>
                </a:solidFill>
              </a:defRPr>
            </a:pPr>
            <a:r>
              <a:rPr sz="1425" b="0">
                <a:solidFill>
                  <a:srgbClr val="5C6B70"/>
                </a:solidFill>
              </a:rPr>
              <a:t>The public record supports the ingredients. It does not publicly establish this exact upstream growth workflow.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96C4209-8C11-47D2-A48C-57C9CD48D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0"/>
            <a:ext cx="1143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6B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A9AA0BD-CFF9-4DAD-B21B-0B57343DE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52700"/>
            <a:ext cx="3295650" cy="257175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4F2A3D3-AF42-4C24-AE60-FFCEBC95E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00350"/>
            <a:ext cx="2762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06B67"/>
                </a:solidFill>
              </a:defRPr>
            </a:pPr>
            <a:r>
              <a:rPr sz="975" b="1">
                <a:solidFill>
                  <a:srgbClr val="006B67"/>
                </a:solidFill>
              </a:rPr>
              <a:t>CONFIRMED INGREDIENTS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F00416C-4E05-4160-8E9D-F9AFA2C85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238500"/>
            <a:ext cx="26670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4242B"/>
                </a:solidFill>
              </a:defRPr>
            </a:pPr>
            <a:r>
              <a:rPr sz="1500" b="0">
                <a:solidFill>
                  <a:srgbClr val="14242B"/>
                </a:solidFill>
              </a:rPr>
              <a:t>ANATOMI</a:t>
            </a:r>
          </a:p>
          <a:p xmlns:a="http://schemas.openxmlformats.org/drawingml/2006/main">
            <a:pPr algn="l">
              <a:defRPr sz="1500" b="0">
                <a:solidFill>
                  <a:srgbClr val="14242B"/>
                </a:solidFill>
              </a:defRPr>
            </a:pPr>
            <a:r>
              <a:rPr sz="1500" b="0">
                <a:solidFill>
                  <a:srgbClr val="14242B"/>
                </a:solidFill>
              </a:rPr>
              <a:t>Analytics &amp; Insights</a:t>
            </a:r>
          </a:p>
          <a:p xmlns:a="http://schemas.openxmlformats.org/drawingml/2006/main">
            <a:pPr algn="l">
              <a:defRPr sz="1500" b="0">
                <a:solidFill>
                  <a:srgbClr val="14242B"/>
                </a:solidFill>
              </a:defRPr>
            </a:pPr>
            <a:r>
              <a:rPr sz="1500" b="0">
                <a:solidFill>
                  <a:srgbClr val="14242B"/>
                </a:solidFill>
              </a:rPr>
              <a:t>HealthGEO + ReputAI</a:t>
            </a:r>
          </a:p>
          <a:p xmlns:a="http://schemas.openxmlformats.org/drawingml/2006/main">
            <a:pPr algn="l">
              <a:defRPr sz="1500" b="0">
                <a:solidFill>
                  <a:srgbClr val="14242B"/>
                </a:solidFill>
              </a:defRPr>
            </a:pPr>
            <a:r>
              <a:rPr sz="1500" b="0">
                <a:solidFill>
                  <a:srgbClr val="14242B"/>
                </a:solidFill>
              </a:rPr>
              <a:t>Medical + communications</a:t>
            </a:r>
          </a:p>
          <a:p xmlns:a="http://schemas.openxmlformats.org/drawingml/2006/main">
            <a:pPr algn="l">
              <a:defRPr sz="1500" b="0">
                <a:solidFill>
                  <a:srgbClr val="14242B"/>
                </a:solidFill>
              </a:defRPr>
            </a:pPr>
            <a:r>
              <a:rPr sz="1500" b="0">
                <a:solidFill>
                  <a:srgbClr val="14242B"/>
                </a:solidFill>
              </a:rPr>
              <a:t>Access + media</a:t>
            </a:r>
          </a:p>
          <a:p xmlns:a="http://schemas.openxmlformats.org/drawingml/2006/main">
            <a:pPr algn="l">
              <a:defRPr sz="1500" b="0">
                <a:solidFill>
                  <a:srgbClr val="14242B"/>
                </a:solidFill>
              </a:defRPr>
            </a:pPr>
            <a:r>
              <a:rPr sz="1500" b="0">
                <a:solidFill>
                  <a:srgbClr val="14242B"/>
                </a:solidFill>
              </a:rPr>
              <a:t>Growth leadership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A70C2E9-EA6D-4F79-9B12-72620AAAB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552700"/>
            <a:ext cx="3295650" cy="257175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E8EF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447BE16-93E1-44DE-B825-B11937F7E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2800350"/>
            <a:ext cx="2762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26B5E"/>
                </a:solidFill>
              </a:defRPr>
            </a:pPr>
            <a:r>
              <a:rPr sz="975" b="1">
                <a:solidFill>
                  <a:srgbClr val="F26B5E"/>
                </a:solidFill>
              </a:rPr>
              <a:t>NOT PUBLICLY EVIDENCED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9E18796-F3CD-498A-AD58-108DD3202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3238500"/>
            <a:ext cx="26670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4242B"/>
                </a:solidFill>
              </a:defRPr>
            </a:pPr>
            <a:r>
              <a:rPr sz="1500" b="0">
                <a:solidFill>
                  <a:srgbClr val="14242B"/>
                </a:solidFill>
              </a:rPr>
              <a:t>One prospect universe</a:t>
            </a:r>
          </a:p>
          <a:p xmlns:a="http://schemas.openxmlformats.org/drawingml/2006/main">
            <a:pPr algn="l">
              <a:defRPr sz="1500" b="0">
                <a:solidFill>
                  <a:srgbClr val="14242B"/>
                </a:solidFill>
              </a:defRPr>
            </a:pPr>
            <a:r>
              <a:rPr sz="1500" b="0">
                <a:solidFill>
                  <a:srgbClr val="14242B"/>
                </a:solidFill>
              </a:rPr>
              <a:t>Service-need mapping</a:t>
            </a:r>
          </a:p>
          <a:p xmlns:a="http://schemas.openxmlformats.org/drawingml/2006/main">
            <a:pPr algn="l">
              <a:defRPr sz="1500" b="0">
                <a:solidFill>
                  <a:srgbClr val="14242B"/>
                </a:solidFill>
              </a:defRPr>
            </a:pPr>
            <a:r>
              <a:rPr sz="1500" b="0">
                <a:solidFill>
                  <a:srgbClr val="14242B"/>
                </a:solidFill>
              </a:rPr>
              <a:t>Internal viability layer</a:t>
            </a:r>
          </a:p>
          <a:p xmlns:a="http://schemas.openxmlformats.org/drawingml/2006/main">
            <a:pPr algn="l">
              <a:defRPr sz="1500" b="0">
                <a:solidFill>
                  <a:srgbClr val="14242B"/>
                </a:solidFill>
              </a:defRPr>
            </a:pPr>
            <a:r>
              <a:rPr sz="1500" b="0">
                <a:solidFill>
                  <a:srgbClr val="14242B"/>
                </a:solidFill>
              </a:rPr>
              <a:t>Cross-practice routing</a:t>
            </a:r>
          </a:p>
          <a:p xmlns:a="http://schemas.openxmlformats.org/drawingml/2006/main">
            <a:pPr algn="l">
              <a:defRPr sz="1500" b="0">
                <a:solidFill>
                  <a:srgbClr val="14242B"/>
                </a:solidFill>
              </a:defRPr>
            </a:pPr>
            <a:r>
              <a:rPr sz="1500" b="0">
                <a:solidFill>
                  <a:srgbClr val="14242B"/>
                </a:solidFill>
              </a:rPr>
              <a:t>Outcome learning loop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4EAEE79-B949-404E-958F-CDA49C230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552700"/>
            <a:ext cx="3276600" cy="257175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006B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DD10362-B47D-4881-9FC6-1607FD25A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800350"/>
            <a:ext cx="27146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8E6D6"/>
                </a:solidFill>
              </a:defRPr>
            </a:pPr>
            <a:r>
              <a:rPr sz="975" b="1">
                <a:solidFill>
                  <a:srgbClr val="A8E6D6"/>
                </a:solidFill>
              </a:rPr>
              <a:t>PILOT 1 ROLE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B892BDC-CA6D-4836-91D5-92573F33E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238500"/>
            <a:ext cx="2571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Build the external opportunity map first.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Let Real Chemistry decide whether and how to calibrate it.</a:t>
            </a:r>
          </a:p>
        </p:txBody>
      </p:sp>
    </p:spTree>
    <p:extLst>
      <p:ext uri="{BB962C8B-B14F-4D97-AF65-F5344CB8AC3E}">
        <p14:creationId xmlns:p14="http://schemas.microsoft.com/office/powerpoint/2010/main" val="124069381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4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972D559-FBC4-40D1-811D-9066C7553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6B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F877F73-3D43-4685-ABAD-44E735F46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06B67"/>
                </a:solidFill>
              </a:defRPr>
            </a:pPr>
            <a:r>
              <a:rPr sz="900" b="1">
                <a:solidFill>
                  <a:srgbClr val="006B67"/>
                </a:solidFill>
              </a:rPr>
              <a:t>INFLECTION RADAR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3D8EB26-053A-4633-9B7C-651012060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C6B70"/>
                </a:solidFill>
              </a:defRPr>
            </a:pPr>
            <a:r>
              <a:rPr sz="825" b="1">
                <a:solidFill>
                  <a:srgbClr val="5C6B70"/>
                </a:solidFill>
              </a:rPr>
              <a:t>PROGRESSION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2721049-8CFC-4DB2-8644-6C1D94F54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6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EF8B096-40DC-44CF-92D8-9B6FC499B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5C6B70"/>
                </a:solidFill>
              </a:defRPr>
            </a:pPr>
            <a:r>
              <a:rPr sz="675" b="0">
                <a:solidFill>
                  <a:srgbClr val="5C6B70"/>
                </a:solidFill>
              </a:rPr>
              <a:t>RAYVEN-NIKKITA COLLINS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DB4C4CA-CFB6-48F9-8557-441D31674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15625" y="6534150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5C6B70"/>
                </a:solidFill>
              </a:defRPr>
            </a:pPr>
            <a:r>
              <a:rPr sz="675" b="1">
                <a:solidFill>
                  <a:srgbClr val="5C6B70"/>
                </a:solidFill>
              </a:rPr>
              <a:t>09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E752C53-55AB-4E1E-B859-6E746E30E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4242B"/>
                </a:solidFill>
              </a:defRPr>
            </a:pPr>
            <a:r>
              <a:rPr sz="3150" b="1">
                <a:solidFill>
                  <a:srgbClr val="14242B"/>
                </a:solidFill>
              </a:rPr>
              <a:t>Discover first. Integration remains conditional.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91D8AF3-2ED3-4762-8800-8CA41FD19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04950"/>
            <a:ext cx="10096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C6B70"/>
                </a:solidFill>
              </a:defRPr>
            </a:pPr>
            <a:r>
              <a:rPr sz="1425" b="0">
                <a:solidFill>
                  <a:srgbClr val="5C6B70"/>
                </a:solidFill>
              </a:rPr>
              <a:t>The method becomes more internal only after it proves useful.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2DCE5E7-06CC-449C-896C-411EAC866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0"/>
            <a:ext cx="1143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6B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6F39F4D-4BC6-434E-B16D-3304B8CC4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3333750" cy="2857500"/>
          </a:xfrm>
          <a:prstGeom xmlns:a="http://schemas.openxmlformats.org/drawingml/2006/main" prst="roundRect">
            <a:avLst>
              <a:gd name="adj" fmla="val 6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B5B2FFC-473C-47E0-A165-5031B12BE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333375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6B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5F697A3-DDFA-4830-9E60-0BD652D08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38450"/>
            <a:ext cx="2762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06B67"/>
                </a:solidFill>
              </a:defRPr>
            </a:pPr>
            <a:r>
              <a:rPr sz="900" b="1">
                <a:solidFill>
                  <a:srgbClr val="006B67"/>
                </a:solidFill>
              </a:rPr>
              <a:t>NOW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EB56AD4-E587-440E-99A3-1A7DBA3EF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219450"/>
            <a:ext cx="2800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4242B"/>
                </a:solidFill>
              </a:defRPr>
            </a:pPr>
            <a:r>
              <a:rPr sz="1800" b="1">
                <a:solidFill>
                  <a:srgbClr val="14242B"/>
                </a:solidFill>
              </a:rPr>
              <a:t>DISCOVER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2D46EBA-1ED4-4295-8D06-E1B08F866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10000"/>
            <a:ext cx="28003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B70"/>
                </a:solidFill>
              </a:defRPr>
            </a:pPr>
            <a:r>
              <a:rPr sz="1500" b="0">
                <a:solidFill>
                  <a:srgbClr val="5C6B70"/>
                </a:solidFill>
              </a:rPr>
              <a:t>Public evidence</a:t>
            </a:r>
          </a:p>
          <a:p xmlns:a="http://schemas.openxmlformats.org/drawingml/2006/main">
            <a:pPr algn="l">
              <a:defRPr sz="1500" b="0">
                <a:solidFill>
                  <a:srgbClr val="5C6B70"/>
                </a:solidFill>
              </a:defRPr>
            </a:pPr>
            <a:r>
              <a:rPr sz="1500" b="0">
                <a:solidFill>
                  <a:srgbClr val="5C6B70"/>
                </a:solidFill>
              </a:rPr>
              <a:t>External score</a:t>
            </a:r>
          </a:p>
          <a:p xmlns:a="http://schemas.openxmlformats.org/drawingml/2006/main">
            <a:pPr algn="l">
              <a:defRPr sz="1500" b="0">
                <a:solidFill>
                  <a:srgbClr val="5C6B70"/>
                </a:solidFill>
              </a:defRPr>
            </a:pPr>
            <a:r>
              <a:rPr sz="1500" b="0">
                <a:solidFill>
                  <a:srgbClr val="5C6B70"/>
                </a:solidFill>
              </a:rPr>
              <a:t>12–15 dossiers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0275E75-99A4-4EA7-815B-FC96F2A97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819650"/>
            <a:ext cx="2800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42B"/>
                </a:solidFill>
              </a:defRPr>
            </a:pPr>
            <a:r>
              <a:rPr sz="1200" b="1">
                <a:solidFill>
                  <a:srgbClr val="14242B"/>
                </a:solidFill>
              </a:rPr>
              <a:t>Which companies warrant review?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245F06E-59E2-417E-ACCD-555067B12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571750"/>
            <a:ext cx="3333750" cy="2857500"/>
          </a:xfrm>
          <a:prstGeom xmlns:a="http://schemas.openxmlformats.org/drawingml/2006/main" prst="roundRect">
            <a:avLst>
              <a:gd name="adj" fmla="val 6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69BF201-EA7B-46DA-9328-8B7A7C9B5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571750"/>
            <a:ext cx="333375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2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4FAF14B-E1DB-4D51-8507-C11401154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838450"/>
            <a:ext cx="2762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D6A23A"/>
                </a:solidFill>
              </a:defRPr>
            </a:pPr>
            <a:r>
              <a:rPr sz="900" b="1">
                <a:solidFill>
                  <a:srgbClr val="D6A23A"/>
                </a:solidFill>
              </a:rPr>
              <a:t>NEXT / IF USEFUL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5B25F38-B6A8-4EA4-B423-9668C49CA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219450"/>
            <a:ext cx="2800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4242B"/>
                </a:solidFill>
              </a:defRPr>
            </a:pPr>
            <a:r>
              <a:rPr sz="1800" b="1">
                <a:solidFill>
                  <a:srgbClr val="14242B"/>
                </a:solidFill>
              </a:rPr>
              <a:t>QUALIFY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5AFA17E-DF06-4758-AE0B-53352FD7A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810000"/>
            <a:ext cx="28003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B70"/>
                </a:solidFill>
              </a:defRPr>
            </a:pPr>
            <a:r>
              <a:rPr sz="1500" b="0">
                <a:solidFill>
                  <a:srgbClr val="5C6B70"/>
                </a:solidFill>
              </a:rPr>
              <a:t>Clients + conflicts</a:t>
            </a:r>
          </a:p>
          <a:p xmlns:a="http://schemas.openxmlformats.org/drawingml/2006/main">
            <a:pPr algn="l">
              <a:defRPr sz="1500" b="0">
                <a:solidFill>
                  <a:srgbClr val="5C6B70"/>
                </a:solidFill>
              </a:defRPr>
            </a:pPr>
            <a:r>
              <a:rPr sz="1500" b="0">
                <a:solidFill>
                  <a:srgbClr val="5C6B70"/>
                </a:solidFill>
              </a:rPr>
              <a:t>Ownership + thresholds</a:t>
            </a:r>
          </a:p>
          <a:p xmlns:a="http://schemas.openxmlformats.org/drawingml/2006/main">
            <a:pPr algn="l">
              <a:defRPr sz="1500" b="0">
                <a:solidFill>
                  <a:srgbClr val="5C6B70"/>
                </a:solidFill>
              </a:defRPr>
            </a:pPr>
            <a:r>
              <a:rPr sz="1500" b="0">
                <a:solidFill>
                  <a:srgbClr val="5C6B70"/>
                </a:solidFill>
              </a:rPr>
              <a:t>Internal viability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CF46327-B091-47C5-B65F-E78C8296D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4819650"/>
            <a:ext cx="2800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42B"/>
                </a:solidFill>
              </a:defRPr>
            </a:pPr>
            <a:r>
              <a:rPr sz="1200" b="1">
                <a:solidFill>
                  <a:srgbClr val="14242B"/>
                </a:solidFill>
              </a:rPr>
              <a:t>Which are plausible pursuits?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20025F1-95F4-4D27-B220-422DCC977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571750"/>
            <a:ext cx="3333750" cy="2857500"/>
          </a:xfrm>
          <a:prstGeom xmlns:a="http://schemas.openxmlformats.org/drawingml/2006/main" prst="roundRect">
            <a:avLst>
              <a:gd name="adj" fmla="val 6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40A744D-0540-45AE-A429-3A90B2658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571750"/>
            <a:ext cx="333375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6B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FEA6AAA-F650-4363-BBD6-E468F7DD3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838450"/>
            <a:ext cx="2762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26B5E"/>
                </a:solidFill>
              </a:defRPr>
            </a:pPr>
            <a:r>
              <a:rPr sz="900" b="1">
                <a:solidFill>
                  <a:srgbClr val="F26B5E"/>
                </a:solidFill>
              </a:rPr>
              <a:t>LATER / IF OWNED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2A54FD0-1E1B-46B8-8716-99AC26C76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219450"/>
            <a:ext cx="2800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4242B"/>
                </a:solidFill>
              </a:defRPr>
            </a:pPr>
            <a:r>
              <a:rPr sz="1800" b="1">
                <a:solidFill>
                  <a:srgbClr val="14242B"/>
                </a:solidFill>
              </a:rPr>
              <a:t>INSTITUTIONALIZE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CC3C738-3CE2-4078-8D97-3655C43F9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810000"/>
            <a:ext cx="28003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B70"/>
                </a:solidFill>
              </a:defRPr>
            </a:pPr>
            <a:r>
              <a:rPr sz="1500" b="0">
                <a:solidFill>
                  <a:srgbClr val="5C6B70"/>
                </a:solidFill>
              </a:rPr>
              <a:t>Monitoring + queues</a:t>
            </a:r>
          </a:p>
          <a:p xmlns:a="http://schemas.openxmlformats.org/drawingml/2006/main">
            <a:pPr algn="l">
              <a:defRPr sz="1500" b="0">
                <a:solidFill>
                  <a:srgbClr val="5C6B70"/>
                </a:solidFill>
              </a:defRPr>
            </a:pPr>
            <a:r>
              <a:rPr sz="1500" b="0">
                <a:solidFill>
                  <a:srgbClr val="5C6B70"/>
                </a:solidFill>
              </a:rPr>
              <a:t>CRM + approved data</a:t>
            </a:r>
          </a:p>
          <a:p xmlns:a="http://schemas.openxmlformats.org/drawingml/2006/main">
            <a:pPr algn="l">
              <a:defRPr sz="1500" b="0">
                <a:solidFill>
                  <a:srgbClr val="5C6B70"/>
                </a:solidFill>
              </a:defRPr>
            </a:pPr>
            <a:r>
              <a:rPr sz="1500" b="0">
                <a:solidFill>
                  <a:srgbClr val="5C6B70"/>
                </a:solidFill>
              </a:rPr>
              <a:t>Outcome learning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2D037F3-CBF0-4204-AB81-C4E2BBB69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4819650"/>
            <a:ext cx="2800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42B"/>
                </a:solidFill>
              </a:defRPr>
            </a:pPr>
            <a:r>
              <a:rPr sz="1200" b="1">
                <a:solidFill>
                  <a:srgbClr val="14242B"/>
                </a:solidFill>
              </a:rPr>
              <a:t>Should this become persistent?</a:t>
            </a:r>
          </a:p>
        </p:txBody>
      </p:sp>
    </p:spTree>
    <p:extLst>
      <p:ext uri="{BB962C8B-B14F-4D97-AF65-F5344CB8AC3E}">
        <p14:creationId xmlns:p14="http://schemas.microsoft.com/office/powerpoint/2010/main" val="84245018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2026-07-28T18:28:09.2930000Z</dcterms:created>
  <dcterms:modified xsi:type="dcterms:W3CDTF">2026-07-28T18:28:09.2930000Z</dcterms:modified>
</coreProperties>
</file>